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68" r:id="rId2"/>
  </p:sldIdLst>
  <p:sldSz cx="42808525" cy="29306838"/>
  <p:notesSz cx="9926638" cy="14355763"/>
  <p:custDataLst>
    <p:tags r:id="rId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36">
          <p15:clr>
            <a:srgbClr val="A4A3A4"/>
          </p15:clr>
        </p15:guide>
        <p15:guide id="2" pos="136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E0000"/>
    <a:srgbClr val="80FF01"/>
    <a:srgbClr val="FE02FE"/>
    <a:srgbClr val="00FF00"/>
    <a:srgbClr val="FF66FF"/>
    <a:srgbClr val="0099CC"/>
    <a:srgbClr val="FF0000"/>
    <a:srgbClr val="66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613" autoAdjust="0"/>
  </p:normalViewPr>
  <p:slideViewPr>
    <p:cSldViewPr showGuides="1">
      <p:cViewPr varScale="1">
        <p:scale>
          <a:sx n="22" d="100"/>
          <a:sy n="22" d="100"/>
        </p:scale>
        <p:origin x="666" y="108"/>
      </p:cViewPr>
      <p:guideLst>
        <p:guide orient="horz" pos="8936"/>
        <p:guide pos="136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625" cy="718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3424" tIns="66713" rIns="133424" bIns="66713" numCol="1" anchor="t" anchorCtr="0" compatLnSpc="1"/>
          <a:lstStyle>
            <a:lvl1pPr defTabSz="1334135" eaLnBrk="1" hangingPunct="1">
              <a:buFont typeface="Arial" panose="020B0604020202020204" pitchFamily="34" charset="0"/>
              <a:buNone/>
              <a:defRPr sz="1700" b="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697" y="0"/>
            <a:ext cx="4302625" cy="718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3424" tIns="66713" rIns="133424" bIns="66713" numCol="1" anchor="t" anchorCtr="0" compatLnSpc="1"/>
          <a:lstStyle>
            <a:lvl1pPr algn="r" defTabSz="1334135" eaLnBrk="1" hangingPunct="1">
              <a:buFont typeface="Arial" panose="020B0604020202020204" pitchFamily="34" charset="0"/>
              <a:buNone/>
              <a:defRPr sz="1700" b="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035050" y="1076325"/>
            <a:ext cx="7861300" cy="538162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/>
          </p:cNvSpPr>
          <p:nvPr>
            <p:ph type="body" sz="quarter"/>
          </p:nvPr>
        </p:nvSpPr>
        <p:spPr>
          <a:xfrm>
            <a:off x="994519" y="6816292"/>
            <a:ext cx="7937601" cy="6462734"/>
          </a:xfrm>
          <a:prstGeom prst="rect">
            <a:avLst/>
          </a:prstGeom>
          <a:noFill/>
          <a:ln w="9525">
            <a:noFill/>
          </a:ln>
        </p:spPr>
        <p:txBody>
          <a:bodyPr wrap="square" lIns="133424" tIns="66713" rIns="133424" bIns="66713" anchor="ctr"/>
          <a:lstStyle/>
          <a:p>
            <a:pPr marL="0" marR="0" lvl="0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663575" marR="0" lvl="1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1327785" marR="0" lvl="2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991360" marR="0" lvl="3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2654935" marR="0" lvl="4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37171"/>
            <a:ext cx="4302625" cy="716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3424" tIns="66713" rIns="133424" bIns="66713" numCol="1" anchor="b" anchorCtr="0" compatLnSpc="1"/>
          <a:lstStyle>
            <a:lvl1pPr defTabSz="1334135" eaLnBrk="1" hangingPunct="1">
              <a:buFont typeface="Arial" panose="020B0604020202020204" pitchFamily="34" charset="0"/>
              <a:buNone/>
              <a:defRPr sz="1700" b="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697" y="13637171"/>
            <a:ext cx="4302625" cy="716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3424" tIns="66713" rIns="133424" bIns="66713" numCol="1" anchor="b" anchorCtr="0" compatLnSpc="1"/>
          <a:lstStyle/>
          <a:p>
            <a:pPr algn="r" defTabSz="1332230">
              <a:buFontTx/>
              <a:buChar char="•"/>
            </a:pPr>
            <a:fld id="{9A0DB2DC-4C9A-4742-B13C-FB6460FD3503}" type="slidenum">
              <a:rPr lang="en-US" altLang="zh-CN" sz="1700" b="0" smtClean="0"/>
              <a:t>‹#›</a:t>
            </a:fld>
            <a:endParaRPr lang="en-US" altLang="zh-CN" sz="17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90713" y="14539913"/>
            <a:ext cx="21421725" cy="1003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779838" y="26523950"/>
            <a:ext cx="17643475" cy="119602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8272125" y="1874838"/>
            <a:ext cx="5670550" cy="39936737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60475" y="1874838"/>
            <a:ext cx="16859250" cy="39936737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725" y="30076775"/>
            <a:ext cx="21423313" cy="9296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90725" y="19838988"/>
            <a:ext cx="21423313" cy="102377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60475" y="10922000"/>
            <a:ext cx="11264900" cy="3088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677775" y="10922000"/>
            <a:ext cx="11264900" cy="3088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60475" y="10477500"/>
            <a:ext cx="11134725" cy="4365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60475" y="14843125"/>
            <a:ext cx="11134725" cy="26968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803188" y="10477500"/>
            <a:ext cx="11139487" cy="4365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803188" y="14843125"/>
            <a:ext cx="11139487" cy="26968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0475" y="1863725"/>
            <a:ext cx="8291513" cy="7931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53613" y="1863725"/>
            <a:ext cx="14089062" cy="39947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60475" y="9794875"/>
            <a:ext cx="8291513" cy="32016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40300" y="32764413"/>
            <a:ext cx="15120938" cy="3867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940300" y="4181475"/>
            <a:ext cx="15120938" cy="28084463"/>
          </a:xfrm>
        </p:spPr>
        <p:txBody>
          <a:bodyPr vert="horz" wrap="square" lIns="184707" tIns="92353" rIns="184707" bIns="92353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8446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40300" y="36631563"/>
            <a:ext cx="15120938" cy="54943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2141538" y="1174750"/>
            <a:ext cx="38525450" cy="4883150"/>
          </a:xfrm>
          <a:prstGeom prst="rect">
            <a:avLst/>
          </a:prstGeom>
          <a:noFill/>
          <a:ln w="9525">
            <a:noFill/>
          </a:ln>
        </p:spPr>
        <p:txBody>
          <a:bodyPr lIns="184707" tIns="92353" rIns="184707" bIns="92353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2141538" y="6838950"/>
            <a:ext cx="38525450" cy="19340513"/>
          </a:xfrm>
          <a:prstGeom prst="rect">
            <a:avLst/>
          </a:prstGeom>
          <a:noFill/>
          <a:ln w="9525">
            <a:noFill/>
          </a:ln>
        </p:spPr>
        <p:txBody>
          <a:bodyPr lIns="184707" tIns="92353" rIns="184707" bIns="92353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41538" y="26689050"/>
            <a:ext cx="9994900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4707" tIns="92353" rIns="184707" bIns="92353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2800" b="0" noProof="1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28813" y="26689050"/>
            <a:ext cx="13550900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4707" tIns="92353" rIns="184707" bIns="92353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2800" b="0" noProof="1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72088" y="26689050"/>
            <a:ext cx="9994900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4707" tIns="92353" rIns="184707" bIns="92353" numCol="1" anchor="t" anchorCtr="0" compatLnSpc="1"/>
          <a:lstStyle>
            <a:lvl1pPr algn="r">
              <a:defRPr sz="2800" b="0"/>
            </a:lvl1pPr>
          </a:lstStyle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184594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184594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184594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184594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694055" indent="-694055" algn="l" defTabSz="1844675" rtl="0" eaLnBrk="0" fontAlgn="base" hangingPunct="0">
        <a:spcBef>
          <a:spcPct val="20000"/>
        </a:spcBef>
        <a:spcAft>
          <a:spcPct val="0"/>
        </a:spcAft>
        <a:buChar char="•"/>
        <a:defRPr sz="6400">
          <a:solidFill>
            <a:schemeClr val="tx1"/>
          </a:solidFill>
          <a:latin typeface="+mn-lt"/>
          <a:ea typeface="+mn-ea"/>
          <a:cs typeface="+mn-cs"/>
        </a:defRPr>
      </a:lvl1pPr>
      <a:lvl2pPr marL="1500505" indent="-576580" algn="l" defTabSz="1844675" rtl="0" eaLnBrk="0" fontAlgn="base" hangingPunct="0">
        <a:spcBef>
          <a:spcPct val="20000"/>
        </a:spcBef>
        <a:spcAft>
          <a:spcPct val="0"/>
        </a:spcAft>
        <a:buChar char="–"/>
        <a:defRPr sz="5600">
          <a:solidFill>
            <a:schemeClr val="tx1"/>
          </a:solidFill>
          <a:latin typeface="+mn-lt"/>
          <a:ea typeface="+mn-ea"/>
        </a:defRPr>
      </a:lvl2pPr>
      <a:lvl3pPr marL="2308225" indent="-462280" algn="l" defTabSz="1844675" rtl="0" eaLnBrk="0" fontAlgn="base" hangingPunct="0">
        <a:spcBef>
          <a:spcPct val="20000"/>
        </a:spcBef>
        <a:spcAft>
          <a:spcPct val="0"/>
        </a:spcAft>
        <a:buChar char="•"/>
        <a:defRPr sz="4900">
          <a:solidFill>
            <a:schemeClr val="tx1"/>
          </a:solidFill>
          <a:latin typeface="+mn-lt"/>
          <a:ea typeface="+mn-ea"/>
        </a:defRPr>
      </a:lvl3pPr>
      <a:lvl4pPr marL="3232150" indent="-462280" algn="l" defTabSz="1844675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+mn-ea"/>
        </a:defRPr>
      </a:lvl4pPr>
      <a:lvl5pPr marL="4156075" indent="-462280" algn="l" defTabSz="184467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5pPr>
      <a:lvl6pPr marL="4613275" indent="-462280" algn="l" defTabSz="184594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6pPr>
      <a:lvl7pPr marL="5070475" indent="-462280" algn="l" defTabSz="184594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7pPr>
      <a:lvl8pPr marL="5527675" indent="-462280" algn="l" defTabSz="184594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8pPr>
      <a:lvl9pPr marL="5984875" indent="-462280" algn="l" defTabSz="184594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6"/>
          <p:cNvSpPr/>
          <p:nvPr/>
        </p:nvSpPr>
        <p:spPr>
          <a:xfrm>
            <a:off x="955675" y="4646613"/>
            <a:ext cx="855663" cy="3035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80479" tIns="40239" rIns="80479" bIns="40239">
            <a:spAutoFit/>
          </a:bodyPr>
          <a:lstStyle/>
          <a:p>
            <a:pPr algn="ctr" defTabSz="1844675"/>
            <a:r>
              <a:rPr lang="zh-CN" altLang="en-US" sz="4800" b="0" dirty="0">
                <a:latin typeface="Arial" panose="020B0604020202020204" pitchFamily="34" charset="0"/>
                <a:ea typeface="黑体" panose="02010609060101010101" pitchFamily="49" charset="-122"/>
              </a:rPr>
              <a:t>总平面图</a:t>
            </a:r>
          </a:p>
        </p:txBody>
      </p:sp>
      <p:sp>
        <p:nvSpPr>
          <p:cNvPr id="3077" name="Rectangle 41"/>
          <p:cNvSpPr/>
          <p:nvPr/>
        </p:nvSpPr>
        <p:spPr>
          <a:xfrm>
            <a:off x="614744" y="23605891"/>
            <a:ext cx="16289018" cy="100459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defTabSz="1844675"/>
            <a:r>
              <a:rPr lang="zh-CN" altLang="en-US" sz="5400" b="0" dirty="0"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5800" b="0" dirty="0">
                <a:latin typeface="Arial" panose="020B0604020202020204" pitchFamily="34" charset="0"/>
                <a:ea typeface="黑体" panose="02010609060101010101" pitchFamily="49" charset="-122"/>
              </a:rPr>
              <a:t>主要</a:t>
            </a:r>
            <a:r>
              <a:rPr lang="zh-CN" altLang="en-US" sz="5800" b="0" dirty="0">
                <a:ea typeface="黑体" panose="02010609060101010101" pitchFamily="49" charset="-122"/>
              </a:rPr>
              <a:t>规划申报指标</a:t>
            </a:r>
            <a:endParaRPr lang="zh-CN" altLang="en-US" sz="58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8" name="Rectangle 36"/>
          <p:cNvSpPr/>
          <p:nvPr/>
        </p:nvSpPr>
        <p:spPr>
          <a:xfrm>
            <a:off x="23675614" y="10593475"/>
            <a:ext cx="4103554" cy="819928"/>
          </a:xfrm>
          <a:prstGeom prst="rect">
            <a:avLst/>
          </a:prstGeom>
          <a:noFill/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algn="ctr" defTabSz="1844675"/>
            <a:r>
              <a:rPr lang="zh-CN" altLang="en-US" sz="4800" b="0" dirty="0">
                <a:latin typeface="黑体" panose="02010609060101010101" pitchFamily="49" charset="-122"/>
                <a:ea typeface="黑体" panose="02010609060101010101" pitchFamily="49" charset="-122"/>
              </a:rPr>
              <a:t>竣工图</a:t>
            </a:r>
            <a:endParaRPr lang="zh-CN" altLang="zh-CN" sz="48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80" name="Text Box 515"/>
          <p:cNvSpPr txBox="1"/>
          <p:nvPr/>
        </p:nvSpPr>
        <p:spPr>
          <a:xfrm>
            <a:off x="882650" y="3222625"/>
            <a:ext cx="18147030" cy="848995"/>
          </a:xfrm>
          <a:prstGeom prst="rect">
            <a:avLst/>
          </a:prstGeom>
          <a:noFill/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algn="ctr"/>
            <a:r>
              <a:rPr lang="zh-CN" altLang="en-US" sz="5000" dirty="0">
                <a:latin typeface="黑体" panose="02010609060101010101" pitchFamily="49" charset="-122"/>
                <a:ea typeface="黑体" panose="02010609060101010101" pitchFamily="49" charset="-122"/>
              </a:rPr>
              <a:t>松云雅苑（安宁玉龙湾</a:t>
            </a:r>
            <a:r>
              <a:rPr lang="en-US" altLang="zh-CN" sz="5000" dirty="0">
                <a:latin typeface="黑体" panose="02010609060101010101" pitchFamily="49" charset="-122"/>
                <a:ea typeface="黑体" panose="02010609060101010101" pitchFamily="49" charset="-122"/>
              </a:rPr>
              <a:t>8#</a:t>
            </a:r>
            <a:r>
              <a:rPr lang="zh-CN" altLang="en-US" sz="5000" dirty="0">
                <a:latin typeface="黑体" panose="02010609060101010101" pitchFamily="49" charset="-122"/>
                <a:ea typeface="黑体" panose="02010609060101010101" pitchFamily="49" charset="-122"/>
              </a:rPr>
              <a:t>地块）</a:t>
            </a:r>
          </a:p>
        </p:txBody>
      </p:sp>
      <p:sp>
        <p:nvSpPr>
          <p:cNvPr id="3081" name="矩形 2"/>
          <p:cNvSpPr/>
          <p:nvPr/>
        </p:nvSpPr>
        <p:spPr>
          <a:xfrm>
            <a:off x="20075525" y="2789238"/>
            <a:ext cx="22156738" cy="2441416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3082" name="直接连接符 4"/>
          <p:cNvCxnSpPr/>
          <p:nvPr/>
        </p:nvCxnSpPr>
        <p:spPr>
          <a:xfrm>
            <a:off x="758825" y="4579938"/>
            <a:ext cx="18288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084" name="Rectangle 34"/>
          <p:cNvSpPr/>
          <p:nvPr/>
        </p:nvSpPr>
        <p:spPr>
          <a:xfrm>
            <a:off x="738188" y="2789238"/>
            <a:ext cx="18334037" cy="243665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3085" name="直接连接符 4"/>
          <p:cNvCxnSpPr/>
          <p:nvPr/>
        </p:nvCxnSpPr>
        <p:spPr>
          <a:xfrm>
            <a:off x="758825" y="23319544"/>
            <a:ext cx="18288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086" name="直接连接符 4"/>
          <p:cNvCxnSpPr/>
          <p:nvPr/>
        </p:nvCxnSpPr>
        <p:spPr>
          <a:xfrm>
            <a:off x="20107275" y="24014113"/>
            <a:ext cx="2212498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089" name="Rectangle 36"/>
          <p:cNvSpPr/>
          <p:nvPr/>
        </p:nvSpPr>
        <p:spPr>
          <a:xfrm>
            <a:off x="31526163" y="3071813"/>
            <a:ext cx="893762" cy="2297112"/>
          </a:xfrm>
          <a:prstGeom prst="rect">
            <a:avLst/>
          </a:prstGeom>
          <a:noFill/>
          <a:ln w="9525">
            <a:noFill/>
          </a:ln>
        </p:spPr>
        <p:txBody>
          <a:bodyPr lIns="80479" tIns="40239" rIns="80479" bIns="40239">
            <a:spAutoFit/>
          </a:bodyPr>
          <a:lstStyle/>
          <a:p>
            <a:pPr algn="ctr" defTabSz="1844675"/>
            <a:r>
              <a:rPr lang="zh-CN" altLang="zh-CN" sz="4800" b="0" dirty="0">
                <a:latin typeface="Arial" panose="020B0604020202020204" pitchFamily="34" charset="0"/>
                <a:ea typeface="黑体" panose="02010609060101010101" pitchFamily="49" charset="-122"/>
              </a:rPr>
              <a:t>现状图</a:t>
            </a:r>
          </a:p>
        </p:txBody>
      </p:sp>
      <p:sp>
        <p:nvSpPr>
          <p:cNvPr id="3092" name="文本框 12"/>
          <p:cNvSpPr txBox="1"/>
          <p:nvPr/>
        </p:nvSpPr>
        <p:spPr>
          <a:xfrm>
            <a:off x="20683538" y="5109847"/>
            <a:ext cx="4853369" cy="3046943"/>
          </a:xfrm>
          <a:prstGeom prst="rect">
            <a:avLst/>
          </a:prstGeom>
          <a:noFill/>
          <a:ln w="9525">
            <a:noFill/>
          </a:ln>
        </p:spPr>
        <p:txBody>
          <a:bodyPr wrap="square" lIns="180000" tIns="180000" rIns="180000" bIns="18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0" dirty="0">
                <a:latin typeface="+mn-ea"/>
              </a:rPr>
              <a:t>    净用地面积：</a:t>
            </a:r>
            <a:r>
              <a:rPr lang="en-US" altLang="zh-CN" sz="2400" b="0" dirty="0">
                <a:latin typeface="+mn-ea"/>
              </a:rPr>
              <a:t>91878.51</a:t>
            </a:r>
            <a:r>
              <a:rPr lang="zh-CN" altLang="en-US" sz="2400" b="0" dirty="0">
                <a:latin typeface="+mn-ea"/>
              </a:rPr>
              <a:t>㎡</a:t>
            </a:r>
            <a:endParaRPr lang="en-US" altLang="zh-CN" sz="2400" b="0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0" dirty="0">
                <a:latin typeface="+mn-ea"/>
              </a:rPr>
              <a:t>    项目地块位于安宁市金方街道办普河村委会大普河村民小组。安宁市区东南部，太安路旁。</a:t>
            </a:r>
            <a:endParaRPr lang="en-US" altLang="zh-CN" sz="2400" b="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dirty="0">
                <a:latin typeface="+mn-ea"/>
              </a:rPr>
              <a:t>    </a:t>
            </a:r>
            <a:endParaRPr lang="en-US" altLang="zh-CN" sz="2400" b="0" dirty="0">
              <a:latin typeface="+mj-ea"/>
            </a:endParaRPr>
          </a:p>
        </p:txBody>
      </p:sp>
      <p:sp>
        <p:nvSpPr>
          <p:cNvPr id="3093" name="Rectangle 36"/>
          <p:cNvSpPr/>
          <p:nvPr/>
        </p:nvSpPr>
        <p:spPr>
          <a:xfrm>
            <a:off x="27375618" y="3008313"/>
            <a:ext cx="2741612" cy="820737"/>
          </a:xfrm>
          <a:prstGeom prst="rect">
            <a:avLst/>
          </a:prstGeom>
          <a:noFill/>
          <a:ln w="9525">
            <a:noFill/>
          </a:ln>
        </p:spPr>
        <p:txBody>
          <a:bodyPr lIns="80479" tIns="40239" rIns="80479" bIns="40239">
            <a:spAutoFit/>
          </a:bodyPr>
          <a:lstStyle/>
          <a:p>
            <a:pPr algn="ctr" defTabSz="1844675"/>
            <a:r>
              <a:rPr lang="zh-CN" altLang="zh-CN" sz="4800" b="0" dirty="0">
                <a:latin typeface="Arial" panose="020B0604020202020204" pitchFamily="34" charset="0"/>
                <a:ea typeface="黑体" panose="02010609060101010101" pitchFamily="49" charset="-122"/>
              </a:rPr>
              <a:t>区位图</a:t>
            </a:r>
          </a:p>
        </p:txBody>
      </p:sp>
      <p:sp>
        <p:nvSpPr>
          <p:cNvPr id="3103" name="Rectangle 36"/>
          <p:cNvSpPr/>
          <p:nvPr/>
        </p:nvSpPr>
        <p:spPr>
          <a:xfrm>
            <a:off x="21686985" y="3008313"/>
            <a:ext cx="2741613" cy="820737"/>
          </a:xfrm>
          <a:prstGeom prst="rect">
            <a:avLst/>
          </a:prstGeom>
          <a:noFill/>
          <a:ln w="9525">
            <a:noFill/>
          </a:ln>
        </p:spPr>
        <p:txBody>
          <a:bodyPr lIns="80479" tIns="40239" rIns="80479" bIns="40239">
            <a:spAutoFit/>
          </a:bodyPr>
          <a:lstStyle/>
          <a:p>
            <a:pPr algn="ctr" defTabSz="1844675"/>
            <a:r>
              <a:rPr lang="zh-CN" altLang="zh-CN" sz="4800" b="0" dirty="0">
                <a:latin typeface="Arial" panose="020B0604020202020204" pitchFamily="34" charset="0"/>
                <a:ea typeface="黑体" panose="02010609060101010101" pitchFamily="49" charset="-122"/>
              </a:rPr>
              <a:t>项目简介</a:t>
            </a:r>
          </a:p>
        </p:txBody>
      </p:sp>
      <p:sp>
        <p:nvSpPr>
          <p:cNvPr id="3112" name="Rectangle 82"/>
          <p:cNvSpPr/>
          <p:nvPr/>
        </p:nvSpPr>
        <p:spPr>
          <a:xfrm>
            <a:off x="20626063" y="3892550"/>
            <a:ext cx="10636643" cy="5638800"/>
          </a:xfrm>
          <a:prstGeom prst="rect">
            <a:avLst/>
          </a:prstGeom>
          <a:noFill/>
          <a:ln w="635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50" name="AutoShape 218"/>
          <p:cNvSpPr>
            <a:spLocks noChangeAspect="1" noTextEdit="1"/>
          </p:cNvSpPr>
          <p:nvPr/>
        </p:nvSpPr>
        <p:spPr>
          <a:xfrm>
            <a:off x="20626063" y="9915525"/>
            <a:ext cx="20956423" cy="1369036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AutoShape 3"/>
          <p:cNvSpPr>
            <a:spLocks noChangeAspect="1" noTextEdit="1"/>
          </p:cNvSpPr>
          <p:nvPr/>
        </p:nvSpPr>
        <p:spPr>
          <a:xfrm>
            <a:off x="32742822" y="3072130"/>
            <a:ext cx="8825046" cy="672350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0" y="552450"/>
            <a:ext cx="42808525" cy="154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79" tIns="40239" rIns="80479" bIns="40239">
            <a:spAutoFit/>
          </a:bodyPr>
          <a:lstStyle>
            <a:lvl1pPr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84658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84658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84658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84658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9500" dirty="0">
                <a:solidFill>
                  <a:srgbClr val="CCFFFF"/>
                </a:solidFill>
                <a:ea typeface="黑体" panose="02010609060101010101" pitchFamily="49" charset="-122"/>
              </a:rPr>
              <a:t>安宁市自然资源局建设工程核实批前公示</a:t>
            </a:r>
            <a:endParaRPr lang="en-US" altLang="zh-CN" sz="6600" dirty="0">
              <a:solidFill>
                <a:srgbClr val="CCFFFF"/>
              </a:solidFill>
              <a:ea typeface="黑体" panose="02010609060101010101" pitchFamily="49" charset="-122"/>
            </a:endParaRPr>
          </a:p>
        </p:txBody>
      </p:sp>
      <p:sp>
        <p:nvSpPr>
          <p:cNvPr id="53" name="Text Box 66"/>
          <p:cNvSpPr txBox="1">
            <a:spLocks noChangeArrowheads="1"/>
          </p:cNvSpPr>
          <p:nvPr/>
        </p:nvSpPr>
        <p:spPr bwMode="auto">
          <a:xfrm>
            <a:off x="33620075" y="27759025"/>
            <a:ext cx="9221788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66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安宁市自然资源局</a:t>
            </a:r>
            <a:endParaRPr lang="en-US" altLang="zh-CN" sz="6000">
              <a:solidFill>
                <a:srgbClr val="66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" name="Text Box 515"/>
          <p:cNvSpPr txBox="1">
            <a:spLocks noChangeArrowheads="1"/>
          </p:cNvSpPr>
          <p:nvPr/>
        </p:nvSpPr>
        <p:spPr bwMode="auto">
          <a:xfrm>
            <a:off x="20683538" y="24334788"/>
            <a:ext cx="21145500" cy="221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79" tIns="40239" rIns="80479" bIns="40239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  <a:buClr>
                <a:srgbClr val="FFCC00"/>
              </a:buClr>
            </a:pP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项目性质</a:t>
            </a:r>
            <a:r>
              <a:rPr lang="en-US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住宅小区                                              </a:t>
            </a:r>
          </a:p>
          <a:p>
            <a:pPr>
              <a:lnSpc>
                <a:spcPts val="4000"/>
              </a:lnSpc>
              <a:buClr>
                <a:srgbClr val="FFCC00"/>
              </a:buClr>
            </a:pP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申报单位</a:t>
            </a:r>
            <a:r>
              <a:rPr lang="en-US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  <a:sym typeface="+mn-lt"/>
              </a:rPr>
              <a:t>云南瑞玖房地产开发有限公司                        </a:t>
            </a: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公示时间</a:t>
            </a:r>
            <a:r>
              <a:rPr lang="en-US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: 2022</a:t>
            </a:r>
            <a:r>
              <a:rPr lang="zh-CN" altLang="en-US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29</a:t>
            </a:r>
            <a:r>
              <a:rPr lang="zh-CN" altLang="en-US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  至  </a:t>
            </a:r>
            <a:r>
              <a:rPr lang="en-US" altLang="zh-CN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000" b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000" b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lang="en-US" altLang="zh-CN" sz="3000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ts val="4000"/>
              </a:lnSpc>
              <a:buClr>
                <a:srgbClr val="FFCC00"/>
              </a:buClr>
            </a:pP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公示地点</a:t>
            </a:r>
            <a:r>
              <a:rPr lang="en-US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安宁市自然资源局官网</a:t>
            </a:r>
            <a:r>
              <a:rPr lang="zh-CN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项目现场；联系地址</a:t>
            </a:r>
            <a:r>
              <a:rPr lang="en-US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安宁市珍泉路宁湖大厦（安宁市自然资源局）</a:t>
            </a:r>
          </a:p>
          <a:p>
            <a:pPr eaLnBrk="1" hangingPunct="1">
              <a:lnSpc>
                <a:spcPts val="2000"/>
              </a:lnSpc>
              <a:buClr>
                <a:srgbClr val="FFCC00"/>
              </a:buClr>
            </a:pPr>
            <a:endParaRPr lang="en-US" altLang="zh-CN" sz="28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ts val="2000"/>
              </a:lnSpc>
              <a:spcBef>
                <a:spcPct val="20000"/>
              </a:spcBef>
            </a:pPr>
            <a:r>
              <a:rPr lang="zh-CN" altLang="en-US" sz="2800" b="0" dirty="0">
                <a:latin typeface="黑体" panose="02010609060101010101" pitchFamily="49" charset="-122"/>
                <a:ea typeface="黑体" panose="02010609060101010101" pitchFamily="49" charset="-122"/>
              </a:rPr>
              <a:t>监督举报电话：安宁市自然资源局 0871-68697188</a:t>
            </a:r>
          </a:p>
        </p:txBody>
      </p:sp>
      <p:sp>
        <p:nvSpPr>
          <p:cNvPr id="81" name="Rectangle 36"/>
          <p:cNvSpPr/>
          <p:nvPr/>
        </p:nvSpPr>
        <p:spPr>
          <a:xfrm>
            <a:off x="24032554" y="11916980"/>
            <a:ext cx="821755" cy="2489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algn="ctr" defTabSz="1844675"/>
            <a:endParaRPr lang="zh-CN" altLang="zh-CN" sz="1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620286" y="14869443"/>
            <a:ext cx="4680520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altLang="zh-CN" sz="1800" b="0" dirty="0">
              <a:latin typeface="+mn-ea"/>
              <a:ea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8943" y="24469014"/>
            <a:ext cx="180607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zh-CN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净用地面积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:91878.51 m</a:t>
            </a:r>
            <a:r>
              <a:rPr lang="en-US" altLang="zh-CN" b="0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</a:rPr>
              <a:t>总建筑面积：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135276.43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m</a:t>
            </a:r>
            <a:r>
              <a:rPr lang="en-US" altLang="zh-CN" b="0" u="sng" baseline="30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</a:rPr>
              <a:t>其中：</a:t>
            </a:r>
            <a:r>
              <a:rPr lang="zh-CN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地上建筑面积：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105660.29m</a:t>
            </a:r>
            <a:r>
              <a:rPr lang="en-US" altLang="zh-CN" b="0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fontAlgn="t">
              <a:lnSpc>
                <a:spcPct val="150000"/>
              </a:lnSpc>
            </a:pPr>
            <a:r>
              <a:rPr lang="zh-CN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绿地面积：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36751.40m</a:t>
            </a:r>
            <a:r>
              <a:rPr lang="en-US" altLang="zh-CN" b="0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2                                                 </a:t>
            </a:r>
            <a:r>
              <a:rPr lang="zh-CN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地下建筑面积：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29616.14m</a:t>
            </a:r>
            <a:r>
              <a:rPr lang="en-US" altLang="zh-CN" b="0" u="sng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fontAlgn="t">
              <a:lnSpc>
                <a:spcPct val="150000"/>
              </a:lnSpc>
            </a:pP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</a:rPr>
              <a:t>容积率：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1.15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</a:rPr>
              <a:t>建筑密度：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29.54%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</a:rPr>
              <a:t>绿地率：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40% 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</a:rPr>
              <a:t>停车位：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1058</a:t>
            </a:r>
            <a:r>
              <a:rPr lang="zh-CN" altLang="en-US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endParaRPr lang="zh-CN" altLang="zh-CN" b="0" u="sng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88" name="Rectangle 30"/>
          <p:cNvSpPr/>
          <p:nvPr/>
        </p:nvSpPr>
        <p:spPr>
          <a:xfrm>
            <a:off x="28746424" y="6720515"/>
            <a:ext cx="769441" cy="23083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1500" b="0" dirty="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项目用地</a:t>
            </a:r>
            <a:endParaRPr lang="zh-CN" altLang="zh-CN" sz="1800" b="0" dirty="0">
              <a:latin typeface="Arial" panose="020B0604020202020204" pitchFamily="34" charset="0"/>
            </a:endParaRPr>
          </a:p>
        </p:txBody>
      </p:sp>
      <p:sp>
        <p:nvSpPr>
          <p:cNvPr id="85" name="Rectangle 36"/>
          <p:cNvSpPr/>
          <p:nvPr/>
        </p:nvSpPr>
        <p:spPr>
          <a:xfrm>
            <a:off x="32583283" y="11549206"/>
            <a:ext cx="1524193" cy="3891771"/>
          </a:xfrm>
          <a:prstGeom prst="rect">
            <a:avLst/>
          </a:prstGeom>
          <a:noFill/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defTabSz="1844675"/>
            <a:r>
              <a:rPr lang="zh-CN" altLang="en-US" sz="4800" b="0" dirty="0">
                <a:latin typeface="黑体" panose="02010609060101010101" pitchFamily="49" charset="-122"/>
                <a:ea typeface="黑体" panose="02010609060101010101" pitchFamily="49" charset="-122"/>
              </a:rPr>
              <a:t>第一次规划核实指标</a:t>
            </a:r>
            <a:endParaRPr lang="zh-CN" altLang="zh-CN" sz="48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6" name="Rectangle 36"/>
          <p:cNvSpPr/>
          <p:nvPr/>
        </p:nvSpPr>
        <p:spPr>
          <a:xfrm>
            <a:off x="33006632" y="16933537"/>
            <a:ext cx="634897" cy="5251910"/>
          </a:xfrm>
          <a:prstGeom prst="rect">
            <a:avLst/>
          </a:prstGeom>
          <a:noFill/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algn="ctr" defTabSz="1844675"/>
            <a:r>
              <a:rPr lang="zh-CN" altLang="en-US" sz="4800" b="0" dirty="0">
                <a:latin typeface="黑体" panose="02010609060101010101" pitchFamily="49" charset="-122"/>
                <a:ea typeface="黑体" panose="02010609060101010101" pitchFamily="49" charset="-122"/>
              </a:rPr>
              <a:t>配套设施布置图</a:t>
            </a:r>
            <a:endParaRPr lang="zh-CN" altLang="zh-CN" sz="48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4D34AEC-1228-9178-270C-7521E44D71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6907" y="4957285"/>
            <a:ext cx="5492998" cy="375729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B076E6F-3A04-54B7-2E09-698F051142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4166" y="3483962"/>
            <a:ext cx="4221729" cy="58450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A1BC5ED-8F34-60F5-F5CA-A5671D17A9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4794" y="3483962"/>
            <a:ext cx="4135011" cy="58450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54ADF8D-1317-C1FC-4D69-0887330DD3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1618" y="12297343"/>
            <a:ext cx="10797534" cy="9720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DB30D08-B48C-FAC5-570B-5219CE95DA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0786" y="10175344"/>
            <a:ext cx="4654600" cy="61762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3D23956-6DD4-0A98-7B81-050126352D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0771" y="17021212"/>
            <a:ext cx="6969667" cy="610815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2ADC9BE-6B5F-D8CA-C28A-7CF22429A2A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71" y="8199096"/>
            <a:ext cx="17986680" cy="1354681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7e2b95e-1ae3-42bf-92e8-16ede2122daf}"/>
  <p:tag name="COMMONDATA" val="eyJoZGlkIjoiY2Q2NDE3YzQ2OGRmYzE4OGQ3MGRlZGE2MmI3NjYwN2EifQ=="/>
</p:tagLst>
</file>

<file path=ppt/theme/theme1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191</Words>
  <Application>Microsoft Office PowerPoint</Application>
  <PresentationFormat>自定义</PresentationFormat>
  <Paragraphs>23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黑体</vt:lpstr>
      <vt:lpstr>宋体</vt:lpstr>
      <vt:lpstr>Arial</vt:lpstr>
      <vt:lpstr>1_默认设计模板</vt:lpstr>
      <vt:lpstr>PowerPoint 演示文稿</vt:lpstr>
    </vt:vector>
  </TitlesOfParts>
  <Company>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张 帆</cp:lastModifiedBy>
  <cp:revision>566</cp:revision>
  <cp:lastPrinted>2018-11-16T06:35:00Z</cp:lastPrinted>
  <dcterms:created xsi:type="dcterms:W3CDTF">2016-10-14T12:28:00Z</dcterms:created>
  <dcterms:modified xsi:type="dcterms:W3CDTF">2022-12-29T06:50:39Z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KSORubyTemplateID">
    <vt:lpwstr>2</vt:lpwstr>
  </property>
  <property fmtid="{D5CDD505-2E9C-101B-9397-08002B2CF9AE}" pid="4" name="ICV">
    <vt:lpwstr>D11D790073AF4D9096541454EE95DD70</vt:lpwstr>
  </property>
</Properties>
</file>