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"/>
  </p:notesMasterIdLst>
  <p:sldIdLst>
    <p:sldId id="268" r:id="rId3"/>
  </p:sldIdLst>
  <p:sldSz cx="42808525" cy="29306520"/>
  <p:notesSz cx="9926320" cy="14355445"/>
  <p:custDataLst>
    <p:tags r:id="rId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600"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600"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600"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600"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600"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600"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600"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600"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600"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931" userDrawn="1">
          <p15:clr>
            <a:srgbClr val="A4A3A4"/>
          </p15:clr>
        </p15:guide>
        <p15:guide id="2" pos="1361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FE0000"/>
    <a:srgbClr val="80FF01"/>
    <a:srgbClr val="FE02FE"/>
    <a:srgbClr val="00FF00"/>
    <a:srgbClr val="FF66FF"/>
    <a:srgbClr val="0099CC"/>
    <a:srgbClr val="FF0000"/>
    <a:srgbClr val="66FFFF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2613" autoAdjust="0"/>
  </p:normalViewPr>
  <p:slideViewPr>
    <p:cSldViewPr showGuides="1">
      <p:cViewPr varScale="1">
        <p:scale>
          <a:sx n="27" d="100"/>
          <a:sy n="27" d="100"/>
        </p:scale>
        <p:origin x="1320" y="144"/>
      </p:cViewPr>
      <p:guideLst>
        <p:guide orient="horz" pos="8931"/>
        <p:guide pos="1361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2625" cy="71859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133424" tIns="66713" rIns="133424" bIns="66713" numCol="1" anchor="t" anchorCtr="0" compatLnSpc="1"/>
          <a:lstStyle>
            <a:lvl1pPr defTabSz="1334135" eaLnBrk="1" hangingPunct="1">
              <a:buFont typeface="Arial" panose="020B0604020202020204" pitchFamily="34" charset="0"/>
              <a:buNone/>
              <a:defRPr sz="1700" b="0" noProof="1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1697" y="0"/>
            <a:ext cx="4302625" cy="71859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133424" tIns="66713" rIns="133424" bIns="66713" numCol="1" anchor="t" anchorCtr="0" compatLnSpc="1"/>
          <a:lstStyle>
            <a:lvl1pPr algn="r" defTabSz="1334135" eaLnBrk="1" hangingPunct="1">
              <a:buFont typeface="Arial" panose="020B0604020202020204" pitchFamily="34" charset="0"/>
              <a:buNone/>
              <a:defRPr sz="1700" b="0" noProof="1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Rot="1" noChangeAspect="1"/>
          </p:cNvSpPr>
          <p:nvPr>
            <p:ph type="sldImg"/>
          </p:nvPr>
        </p:nvSpPr>
        <p:spPr>
          <a:xfrm>
            <a:off x="1035050" y="1076325"/>
            <a:ext cx="7861300" cy="5381625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2053" name="Rectangle 5"/>
          <p:cNvSpPr>
            <a:spLocks noGrp="1"/>
          </p:cNvSpPr>
          <p:nvPr>
            <p:ph type="body" sz="quarter"/>
          </p:nvPr>
        </p:nvSpPr>
        <p:spPr>
          <a:xfrm>
            <a:off x="994519" y="6816292"/>
            <a:ext cx="7937601" cy="6462734"/>
          </a:xfrm>
          <a:prstGeom prst="rect">
            <a:avLst/>
          </a:prstGeom>
          <a:noFill/>
          <a:ln w="9525">
            <a:noFill/>
          </a:ln>
        </p:spPr>
        <p:txBody>
          <a:bodyPr wrap="square" lIns="133424" tIns="66713" rIns="133424" bIns="66713" anchor="ctr"/>
          <a:lstStyle/>
          <a:p>
            <a:pPr marL="0" marR="0" lvl="0" indent="0" algn="l" defTabSz="1327785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7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单击此处编辑母版文本样式</a:t>
            </a:r>
            <a:endParaRPr kumimoji="0" lang="zh-CN" altLang="en-US" sz="17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663575" marR="0" lvl="1" indent="0" algn="l" defTabSz="1327785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7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第二级</a:t>
            </a:r>
            <a:endParaRPr kumimoji="0" lang="zh-CN" altLang="en-US" sz="17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1327785" marR="0" lvl="2" indent="0" algn="l" defTabSz="1327785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7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第三级</a:t>
            </a:r>
            <a:endParaRPr kumimoji="0" lang="zh-CN" altLang="en-US" sz="17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1991360" marR="0" lvl="3" indent="0" algn="l" defTabSz="1327785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7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第四级</a:t>
            </a:r>
            <a:endParaRPr kumimoji="0" lang="zh-CN" altLang="en-US" sz="17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2654935" marR="0" lvl="4" indent="0" algn="l" defTabSz="1327785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7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第五级</a:t>
            </a:r>
            <a:endParaRPr kumimoji="0" lang="zh-CN" altLang="en-US" sz="17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13637171"/>
            <a:ext cx="4302625" cy="71629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133424" tIns="66713" rIns="133424" bIns="66713" numCol="1" anchor="b" anchorCtr="0" compatLnSpc="1"/>
          <a:lstStyle>
            <a:lvl1pPr defTabSz="1334135" eaLnBrk="1" hangingPunct="1">
              <a:buFont typeface="Arial" panose="020B0604020202020204" pitchFamily="34" charset="0"/>
              <a:buNone/>
              <a:defRPr sz="1700" b="0" noProof="1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1697" y="13637171"/>
            <a:ext cx="4302625" cy="71629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133424" tIns="66713" rIns="133424" bIns="66713" numCol="1" anchor="b" anchorCtr="0" compatLnSpc="1"/>
          <a:lstStyle/>
          <a:p>
            <a:pPr algn="r" defTabSz="1332230">
              <a:buFontTx/>
              <a:buChar char="•"/>
            </a:pPr>
            <a:fld id="{9A0DB2DC-4C9A-4742-B13C-FB6460FD3503}" type="slidenum">
              <a:rPr lang="en-US" altLang="zh-CN" sz="1700" b="0" smtClean="0"/>
            </a:fld>
            <a:endParaRPr lang="en-US" altLang="zh-CN" sz="1700" b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890713" y="14539913"/>
            <a:ext cx="21421725" cy="10033000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3779838" y="26523950"/>
            <a:ext cx="17643475" cy="1196022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2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2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Char char="•"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2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2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Char char="•"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8272125" y="1874838"/>
            <a:ext cx="5670550" cy="39936737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260475" y="1874838"/>
            <a:ext cx="16859250" cy="39936737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2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2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Char char="•"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2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2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Char char="•"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90725" y="30076775"/>
            <a:ext cx="21423313" cy="9296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990725" y="19838988"/>
            <a:ext cx="21423313" cy="102377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2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2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Char char="•"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260475" y="10922000"/>
            <a:ext cx="11264900" cy="30889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2677775" y="10922000"/>
            <a:ext cx="11264900" cy="30889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2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2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Char char="•"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260475" y="10477500"/>
            <a:ext cx="11134725" cy="43656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260475" y="14843125"/>
            <a:ext cx="11134725" cy="269684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12803188" y="10477500"/>
            <a:ext cx="11139487" cy="43656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12803188" y="14843125"/>
            <a:ext cx="11139487" cy="269684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2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2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Char char="•"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2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2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Char char="•"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2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2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Char char="•"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60475" y="1863725"/>
            <a:ext cx="8291513" cy="79311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853613" y="1863725"/>
            <a:ext cx="14089062" cy="399478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260475" y="9794875"/>
            <a:ext cx="8291513" cy="320167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2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2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Char char="•"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40300" y="32764413"/>
            <a:ext cx="15120938" cy="38671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940300" y="4181475"/>
            <a:ext cx="15120938" cy="28084463"/>
          </a:xfrm>
        </p:spPr>
        <p:txBody>
          <a:bodyPr vert="horz" wrap="square" lIns="184707" tIns="92353" rIns="184707" bIns="92353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1844675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940300" y="36631563"/>
            <a:ext cx="15120938" cy="549433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2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2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Char char="•"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2141538" y="1174750"/>
            <a:ext cx="38525450" cy="4883150"/>
          </a:xfrm>
          <a:prstGeom prst="rect">
            <a:avLst/>
          </a:prstGeom>
          <a:noFill/>
          <a:ln w="9525">
            <a:noFill/>
          </a:ln>
        </p:spPr>
        <p:txBody>
          <a:bodyPr lIns="184707" tIns="92353" rIns="184707" bIns="92353" anchor="ctr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Rectangle 3"/>
          <p:cNvSpPr>
            <a:spLocks noGrp="1"/>
          </p:cNvSpPr>
          <p:nvPr>
            <p:ph type="body"/>
          </p:nvPr>
        </p:nvSpPr>
        <p:spPr>
          <a:xfrm>
            <a:off x="2141538" y="6838950"/>
            <a:ext cx="38525450" cy="19340513"/>
          </a:xfrm>
          <a:prstGeom prst="rect">
            <a:avLst/>
          </a:prstGeom>
          <a:noFill/>
          <a:ln w="9525">
            <a:noFill/>
          </a:ln>
        </p:spPr>
        <p:txBody>
          <a:bodyPr lIns="184707" tIns="92353" rIns="184707" bIns="92353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141538" y="26689050"/>
            <a:ext cx="9994900" cy="2032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184707" tIns="92353" rIns="184707" bIns="92353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 sz="2800" b="0" noProof="1">
                <a:latin typeface="Arial" panose="020B0604020202020204" pitchFamily="34" charset="0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2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628813" y="26689050"/>
            <a:ext cx="13550900" cy="2032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184707" tIns="92353" rIns="184707" bIns="92353" numCol="1" anchor="t" anchorCtr="0" compatLnSpc="1"/>
          <a:lstStyle>
            <a:lvl1pPr algn="ctr" eaLnBrk="1" hangingPunct="1">
              <a:buFont typeface="Arial" panose="020B0604020202020204" pitchFamily="34" charset="0"/>
              <a:buNone/>
              <a:defRPr sz="2800" b="0" noProof="1">
                <a:latin typeface="Arial" panose="020B0604020202020204" pitchFamily="34" charset="0"/>
                <a:ea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2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0672088" y="26689050"/>
            <a:ext cx="9994900" cy="2032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184707" tIns="92353" rIns="184707" bIns="92353" numCol="1" anchor="t" anchorCtr="0" compatLnSpc="1"/>
          <a:lstStyle>
            <a:lvl1pPr algn="r">
              <a:defRPr sz="2800" b="0"/>
            </a:lvl1pPr>
          </a:lstStyle>
          <a:p>
            <a:pPr lvl="0" eaLnBrk="1" hangingPunct="1">
              <a:buChar char="•"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1844675" rtl="0" eaLnBrk="0" fontAlgn="base" hangingPunct="0">
        <a:spcBef>
          <a:spcPct val="0"/>
        </a:spcBef>
        <a:spcAft>
          <a:spcPct val="0"/>
        </a:spcAft>
        <a:defRPr sz="8900">
          <a:solidFill>
            <a:schemeClr val="tx2"/>
          </a:solidFill>
          <a:latin typeface="+mj-lt"/>
          <a:ea typeface="+mj-ea"/>
          <a:cs typeface="+mj-cs"/>
        </a:defRPr>
      </a:lvl1pPr>
      <a:lvl2pPr algn="ctr" defTabSz="1844675" rtl="0" eaLnBrk="0" fontAlgn="base" hangingPunct="0">
        <a:spcBef>
          <a:spcPct val="0"/>
        </a:spcBef>
        <a:spcAft>
          <a:spcPct val="0"/>
        </a:spcAft>
        <a:defRPr sz="89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defTabSz="1844675" rtl="0" eaLnBrk="0" fontAlgn="base" hangingPunct="0">
        <a:spcBef>
          <a:spcPct val="0"/>
        </a:spcBef>
        <a:spcAft>
          <a:spcPct val="0"/>
        </a:spcAft>
        <a:defRPr sz="89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defTabSz="1844675" rtl="0" eaLnBrk="0" fontAlgn="base" hangingPunct="0">
        <a:spcBef>
          <a:spcPct val="0"/>
        </a:spcBef>
        <a:spcAft>
          <a:spcPct val="0"/>
        </a:spcAft>
        <a:defRPr sz="89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defTabSz="1844675" rtl="0" eaLnBrk="0" fontAlgn="base" hangingPunct="0">
        <a:spcBef>
          <a:spcPct val="0"/>
        </a:spcBef>
        <a:spcAft>
          <a:spcPct val="0"/>
        </a:spcAft>
        <a:defRPr sz="89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defTabSz="1845945" rtl="0" eaLnBrk="0" fontAlgn="base" hangingPunct="0">
        <a:spcBef>
          <a:spcPct val="0"/>
        </a:spcBef>
        <a:spcAft>
          <a:spcPct val="0"/>
        </a:spcAft>
        <a:defRPr sz="89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defTabSz="1845945" rtl="0" eaLnBrk="0" fontAlgn="base" hangingPunct="0">
        <a:spcBef>
          <a:spcPct val="0"/>
        </a:spcBef>
        <a:spcAft>
          <a:spcPct val="0"/>
        </a:spcAft>
        <a:defRPr sz="89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defTabSz="1845945" rtl="0" eaLnBrk="0" fontAlgn="base" hangingPunct="0">
        <a:spcBef>
          <a:spcPct val="0"/>
        </a:spcBef>
        <a:spcAft>
          <a:spcPct val="0"/>
        </a:spcAft>
        <a:defRPr sz="89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defTabSz="1845945" rtl="0" eaLnBrk="0" fontAlgn="base" hangingPunct="0">
        <a:spcBef>
          <a:spcPct val="0"/>
        </a:spcBef>
        <a:spcAft>
          <a:spcPct val="0"/>
        </a:spcAft>
        <a:defRPr sz="89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694055" indent="-694055" algn="l" defTabSz="1844675" rtl="0" eaLnBrk="0" fontAlgn="base" hangingPunct="0">
        <a:spcBef>
          <a:spcPct val="20000"/>
        </a:spcBef>
        <a:spcAft>
          <a:spcPct val="0"/>
        </a:spcAft>
        <a:buChar char="•"/>
        <a:defRPr sz="6400">
          <a:solidFill>
            <a:schemeClr val="tx1"/>
          </a:solidFill>
          <a:latin typeface="+mn-lt"/>
          <a:ea typeface="+mn-ea"/>
          <a:cs typeface="+mn-cs"/>
        </a:defRPr>
      </a:lvl1pPr>
      <a:lvl2pPr marL="1500505" indent="-576580" algn="l" defTabSz="1844675" rtl="0" eaLnBrk="0" fontAlgn="base" hangingPunct="0">
        <a:spcBef>
          <a:spcPct val="20000"/>
        </a:spcBef>
        <a:spcAft>
          <a:spcPct val="0"/>
        </a:spcAft>
        <a:buChar char="–"/>
        <a:defRPr sz="5600">
          <a:solidFill>
            <a:schemeClr val="tx1"/>
          </a:solidFill>
          <a:latin typeface="+mn-lt"/>
          <a:ea typeface="+mn-ea"/>
        </a:defRPr>
      </a:lvl2pPr>
      <a:lvl3pPr marL="2308225" indent="-462280" algn="l" defTabSz="1844675" rtl="0" eaLnBrk="0" fontAlgn="base" hangingPunct="0">
        <a:spcBef>
          <a:spcPct val="20000"/>
        </a:spcBef>
        <a:spcAft>
          <a:spcPct val="0"/>
        </a:spcAft>
        <a:buChar char="•"/>
        <a:defRPr sz="4900">
          <a:solidFill>
            <a:schemeClr val="tx1"/>
          </a:solidFill>
          <a:latin typeface="+mn-lt"/>
          <a:ea typeface="+mn-ea"/>
        </a:defRPr>
      </a:lvl3pPr>
      <a:lvl4pPr marL="3232150" indent="-462280" algn="l" defTabSz="1844675" rtl="0" eaLnBrk="0" fontAlgn="base" hangingPunct="0">
        <a:spcBef>
          <a:spcPct val="20000"/>
        </a:spcBef>
        <a:spcAft>
          <a:spcPct val="0"/>
        </a:spcAft>
        <a:buChar char="–"/>
        <a:defRPr sz="4000">
          <a:solidFill>
            <a:schemeClr val="tx1"/>
          </a:solidFill>
          <a:latin typeface="+mn-lt"/>
          <a:ea typeface="+mn-ea"/>
        </a:defRPr>
      </a:lvl4pPr>
      <a:lvl5pPr marL="4156075" indent="-462280" algn="l" defTabSz="1844675" rtl="0" eaLnBrk="0" fontAlgn="base" hangingPunct="0">
        <a:spcBef>
          <a:spcPct val="20000"/>
        </a:spcBef>
        <a:spcAft>
          <a:spcPct val="0"/>
        </a:spcAft>
        <a:buChar char="»"/>
        <a:defRPr sz="4000">
          <a:solidFill>
            <a:schemeClr val="tx1"/>
          </a:solidFill>
          <a:latin typeface="+mn-lt"/>
          <a:ea typeface="+mn-ea"/>
        </a:defRPr>
      </a:lvl5pPr>
      <a:lvl6pPr marL="4613275" indent="-462280" algn="l" defTabSz="1845945" rtl="0" eaLnBrk="0" fontAlgn="base" hangingPunct="0">
        <a:spcBef>
          <a:spcPct val="20000"/>
        </a:spcBef>
        <a:spcAft>
          <a:spcPct val="0"/>
        </a:spcAft>
        <a:buChar char="»"/>
        <a:defRPr sz="4000">
          <a:solidFill>
            <a:schemeClr val="tx1"/>
          </a:solidFill>
          <a:latin typeface="+mn-lt"/>
          <a:ea typeface="+mn-ea"/>
        </a:defRPr>
      </a:lvl6pPr>
      <a:lvl7pPr marL="5070475" indent="-462280" algn="l" defTabSz="1845945" rtl="0" eaLnBrk="0" fontAlgn="base" hangingPunct="0">
        <a:spcBef>
          <a:spcPct val="20000"/>
        </a:spcBef>
        <a:spcAft>
          <a:spcPct val="0"/>
        </a:spcAft>
        <a:buChar char="»"/>
        <a:defRPr sz="4000">
          <a:solidFill>
            <a:schemeClr val="tx1"/>
          </a:solidFill>
          <a:latin typeface="+mn-lt"/>
          <a:ea typeface="+mn-ea"/>
        </a:defRPr>
      </a:lvl7pPr>
      <a:lvl8pPr marL="5527675" indent="-462280" algn="l" defTabSz="1845945" rtl="0" eaLnBrk="0" fontAlgn="base" hangingPunct="0">
        <a:spcBef>
          <a:spcPct val="20000"/>
        </a:spcBef>
        <a:spcAft>
          <a:spcPct val="0"/>
        </a:spcAft>
        <a:buChar char="»"/>
        <a:defRPr sz="4000">
          <a:solidFill>
            <a:schemeClr val="tx1"/>
          </a:solidFill>
          <a:latin typeface="+mn-lt"/>
          <a:ea typeface="+mn-ea"/>
        </a:defRPr>
      </a:lvl8pPr>
      <a:lvl9pPr marL="5984875" indent="-462280" algn="l" defTabSz="1845945" rtl="0" eaLnBrk="0" fontAlgn="base" hangingPunct="0">
        <a:spcBef>
          <a:spcPct val="20000"/>
        </a:spcBef>
        <a:spcAft>
          <a:spcPct val="0"/>
        </a:spcAft>
        <a:buChar char="»"/>
        <a:defRPr sz="4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36"/>
          <p:cNvSpPr/>
          <p:nvPr/>
        </p:nvSpPr>
        <p:spPr>
          <a:xfrm>
            <a:off x="955675" y="4646613"/>
            <a:ext cx="855663" cy="30353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lIns="80479" tIns="40239" rIns="80479" bIns="40239">
            <a:spAutoFit/>
          </a:bodyPr>
          <a:lstStyle/>
          <a:p>
            <a:pPr algn="ctr" defTabSz="1844675"/>
            <a:r>
              <a:rPr lang="zh-CN" altLang="en-US" sz="4800" b="0" dirty="0">
                <a:latin typeface="Arial" panose="020B0604020202020204" pitchFamily="34" charset="0"/>
                <a:ea typeface="黑体" panose="02010609060101010101" pitchFamily="49" charset="-122"/>
              </a:rPr>
              <a:t>总平面图</a:t>
            </a:r>
            <a:endParaRPr lang="zh-CN" altLang="en-US" sz="4800" b="0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3077" name="Rectangle 41"/>
          <p:cNvSpPr/>
          <p:nvPr/>
        </p:nvSpPr>
        <p:spPr>
          <a:xfrm>
            <a:off x="614744" y="23605891"/>
            <a:ext cx="16289018" cy="1004594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 lIns="80479" tIns="40239" rIns="80479" bIns="40239">
            <a:spAutoFit/>
          </a:bodyPr>
          <a:lstStyle/>
          <a:p>
            <a:pPr defTabSz="1844675"/>
            <a:r>
              <a:rPr lang="zh-CN" altLang="en-US" sz="5400" b="0" dirty="0">
                <a:latin typeface="Arial" panose="020B0604020202020204" pitchFamily="34" charset="0"/>
                <a:ea typeface="黑体" panose="02010609060101010101" pitchFamily="49" charset="-122"/>
              </a:rPr>
              <a:t> </a:t>
            </a:r>
            <a:r>
              <a:rPr lang="zh-CN" altLang="en-US" sz="5800" b="0" dirty="0">
                <a:latin typeface="Arial" panose="020B0604020202020204" pitchFamily="34" charset="0"/>
                <a:ea typeface="黑体" panose="02010609060101010101" pitchFamily="49" charset="-122"/>
              </a:rPr>
              <a:t>主要</a:t>
            </a:r>
            <a:r>
              <a:rPr lang="zh-CN" altLang="en-US" sz="5800" b="0" dirty="0">
                <a:ea typeface="黑体" panose="02010609060101010101" pitchFamily="49" charset="-122"/>
              </a:rPr>
              <a:t>规划申报指标</a:t>
            </a:r>
            <a:endParaRPr lang="zh-CN" altLang="en-US" sz="5800" b="0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3078" name="Rectangle 36"/>
          <p:cNvSpPr/>
          <p:nvPr/>
        </p:nvSpPr>
        <p:spPr>
          <a:xfrm>
            <a:off x="23675614" y="10593475"/>
            <a:ext cx="4103554" cy="819928"/>
          </a:xfrm>
          <a:prstGeom prst="rect">
            <a:avLst/>
          </a:prstGeom>
          <a:noFill/>
          <a:ln w="9525">
            <a:noFill/>
          </a:ln>
        </p:spPr>
        <p:txBody>
          <a:bodyPr wrap="square" lIns="80479" tIns="40239" rIns="80479" bIns="40239">
            <a:spAutoFit/>
          </a:bodyPr>
          <a:lstStyle/>
          <a:p>
            <a:pPr algn="ctr" defTabSz="1844675"/>
            <a:r>
              <a:rPr lang="zh-CN" altLang="en-US" sz="4800" b="0" dirty="0">
                <a:latin typeface="黑体" panose="02010609060101010101" pitchFamily="49" charset="-122"/>
                <a:ea typeface="黑体" panose="02010609060101010101" pitchFamily="49" charset="-122"/>
              </a:rPr>
              <a:t>竣工图</a:t>
            </a:r>
            <a:endParaRPr lang="zh-CN" altLang="zh-CN" sz="4800" b="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080" name="Text Box 515"/>
          <p:cNvSpPr txBox="1"/>
          <p:nvPr/>
        </p:nvSpPr>
        <p:spPr>
          <a:xfrm>
            <a:off x="735965" y="3348355"/>
            <a:ext cx="18147030" cy="1003300"/>
          </a:xfrm>
          <a:prstGeom prst="rect">
            <a:avLst/>
          </a:prstGeom>
          <a:noFill/>
          <a:ln w="9525">
            <a:noFill/>
          </a:ln>
        </p:spPr>
        <p:txBody>
          <a:bodyPr wrap="square" lIns="80479" tIns="40239" rIns="80479" bIns="40239">
            <a:spAutoFit/>
          </a:bodyPr>
          <a:lstStyle/>
          <a:p>
            <a:pPr algn="ctr"/>
            <a:r>
              <a:rPr lang="zh-CN" altLang="en-US" sz="6000" dirty="0">
                <a:latin typeface="黑体" panose="02010609060101010101" pitchFamily="49" charset="-122"/>
                <a:ea typeface="黑体" panose="02010609060101010101" pitchFamily="49" charset="-122"/>
              </a:rPr>
              <a:t>清风雅苑住宅小区</a:t>
            </a:r>
            <a:r>
              <a:rPr lang="zh-CN" altLang="en-US" sz="6000" dirty="0">
                <a:latin typeface="黑体" panose="02010609060101010101" pitchFamily="49" charset="-122"/>
                <a:ea typeface="黑体" panose="02010609060101010101" pitchFamily="49" charset="-122"/>
              </a:rPr>
              <a:t>一期</a:t>
            </a:r>
            <a:endParaRPr lang="zh-CN" altLang="en-US" sz="6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081" name="矩形 2"/>
          <p:cNvSpPr/>
          <p:nvPr/>
        </p:nvSpPr>
        <p:spPr>
          <a:xfrm>
            <a:off x="20075525" y="2789238"/>
            <a:ext cx="22156738" cy="24414162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eaLnBrk="0" hangingPunct="0"/>
            <a:endParaRPr lang="zh-CN" altLang="en-US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3084" name="Rectangle 34"/>
          <p:cNvSpPr/>
          <p:nvPr/>
        </p:nvSpPr>
        <p:spPr>
          <a:xfrm>
            <a:off x="738188" y="2789238"/>
            <a:ext cx="18334037" cy="24366537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3089" name="Rectangle 36"/>
          <p:cNvSpPr/>
          <p:nvPr/>
        </p:nvSpPr>
        <p:spPr>
          <a:xfrm>
            <a:off x="31526163" y="3071813"/>
            <a:ext cx="893762" cy="2297112"/>
          </a:xfrm>
          <a:prstGeom prst="rect">
            <a:avLst/>
          </a:prstGeom>
          <a:noFill/>
          <a:ln w="9525">
            <a:noFill/>
          </a:ln>
        </p:spPr>
        <p:txBody>
          <a:bodyPr lIns="80479" tIns="40239" rIns="80479" bIns="40239">
            <a:spAutoFit/>
          </a:bodyPr>
          <a:lstStyle/>
          <a:p>
            <a:pPr algn="ctr" defTabSz="1844675"/>
            <a:r>
              <a:rPr lang="zh-CN" altLang="zh-CN" sz="4800" b="0" dirty="0">
                <a:latin typeface="Arial" panose="020B0604020202020204" pitchFamily="34" charset="0"/>
                <a:ea typeface="黑体" panose="02010609060101010101" pitchFamily="49" charset="-122"/>
              </a:rPr>
              <a:t>现状图</a:t>
            </a:r>
            <a:endParaRPr lang="zh-CN" altLang="zh-CN" sz="4800" b="0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3092" name="文本框 12"/>
          <p:cNvSpPr txBox="1"/>
          <p:nvPr/>
        </p:nvSpPr>
        <p:spPr>
          <a:xfrm>
            <a:off x="20683538" y="5109847"/>
            <a:ext cx="5165431" cy="3683000"/>
          </a:xfrm>
          <a:prstGeom prst="rect">
            <a:avLst/>
          </a:prstGeom>
          <a:noFill/>
          <a:ln w="9525">
            <a:noFill/>
          </a:ln>
        </p:spPr>
        <p:txBody>
          <a:bodyPr wrap="square" lIns="180000" tIns="180000" rIns="180000" bIns="18000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0" dirty="0">
                <a:latin typeface="+mn-ea"/>
              </a:rPr>
              <a:t>    净用地面积：</a:t>
            </a:r>
            <a:r>
              <a:rPr lang="en-US" altLang="zh-CN" sz="2400" b="0" dirty="0">
                <a:latin typeface="+mn-ea"/>
              </a:rPr>
              <a:t>61323.52</a:t>
            </a:r>
            <a:r>
              <a:rPr lang="zh-CN" altLang="en-US" sz="2400" b="0" dirty="0">
                <a:latin typeface="+mn-ea"/>
              </a:rPr>
              <a:t>㎡</a:t>
            </a:r>
            <a:endParaRPr lang="en-US" altLang="zh-CN" sz="2400" b="0" dirty="0">
              <a:latin typeface="+mj-ea"/>
            </a:endParaRPr>
          </a:p>
          <a:p>
            <a:pPr>
              <a:lnSpc>
                <a:spcPct val="150000"/>
              </a:lnSpc>
            </a:pPr>
            <a:r>
              <a:rPr lang="zh-CN" altLang="en-US" sz="2400" b="0" dirty="0">
                <a:solidFill>
                  <a:srgbClr val="FF0000"/>
                </a:solidFill>
                <a:latin typeface="+mn-ea"/>
              </a:rPr>
              <a:t>    项目地块位于昆明市安宁市金方街道办事处普河村委会</a:t>
            </a:r>
            <a:r>
              <a:rPr lang="zh-CN" altLang="en-US" sz="2400" b="0" dirty="0">
                <a:latin typeface="+mn-ea"/>
              </a:rPr>
              <a:t>。南临绿地，东临规划道路，</a:t>
            </a:r>
            <a:r>
              <a:rPr lang="zh-CN" altLang="en-US" sz="2400" b="0" dirty="0">
                <a:latin typeface="+mn-ea"/>
              </a:rPr>
              <a:t>西侧绿地，北</a:t>
            </a:r>
            <a:r>
              <a:rPr lang="zh-CN" altLang="en-US" sz="2400" b="0" dirty="0">
                <a:latin typeface="+mn-ea"/>
                <a:sym typeface="+mn-ea"/>
              </a:rPr>
              <a:t>临太金路</a:t>
            </a:r>
            <a:r>
              <a:rPr lang="zh-CN" altLang="en-US" sz="2400" b="0" dirty="0">
                <a:latin typeface="+mn-ea"/>
              </a:rPr>
              <a:t>。</a:t>
            </a:r>
            <a:endParaRPr lang="en-US" altLang="zh-CN" sz="2400" b="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400" b="0" dirty="0">
                <a:latin typeface="+mn-ea"/>
              </a:rPr>
              <a:t>    </a:t>
            </a:r>
            <a:endParaRPr lang="en-US" altLang="zh-CN" sz="2400" b="0" dirty="0">
              <a:latin typeface="+mj-ea"/>
            </a:endParaRPr>
          </a:p>
        </p:txBody>
      </p:sp>
      <p:sp>
        <p:nvSpPr>
          <p:cNvPr id="3093" name="Rectangle 36"/>
          <p:cNvSpPr/>
          <p:nvPr/>
        </p:nvSpPr>
        <p:spPr>
          <a:xfrm>
            <a:off x="27375618" y="3008313"/>
            <a:ext cx="2741612" cy="820737"/>
          </a:xfrm>
          <a:prstGeom prst="rect">
            <a:avLst/>
          </a:prstGeom>
          <a:noFill/>
          <a:ln w="9525">
            <a:noFill/>
          </a:ln>
        </p:spPr>
        <p:txBody>
          <a:bodyPr lIns="80479" tIns="40239" rIns="80479" bIns="40239">
            <a:spAutoFit/>
          </a:bodyPr>
          <a:lstStyle/>
          <a:p>
            <a:pPr algn="ctr" defTabSz="1844675"/>
            <a:r>
              <a:rPr lang="zh-CN" altLang="zh-CN" sz="4800" b="0" dirty="0">
                <a:latin typeface="Arial" panose="020B0604020202020204" pitchFamily="34" charset="0"/>
                <a:ea typeface="黑体" panose="02010609060101010101" pitchFamily="49" charset="-122"/>
              </a:rPr>
              <a:t>区位图</a:t>
            </a:r>
            <a:endParaRPr lang="zh-CN" altLang="zh-CN" sz="4800" b="0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3103" name="Rectangle 36"/>
          <p:cNvSpPr/>
          <p:nvPr/>
        </p:nvSpPr>
        <p:spPr>
          <a:xfrm>
            <a:off x="21686985" y="3008313"/>
            <a:ext cx="2741613" cy="820737"/>
          </a:xfrm>
          <a:prstGeom prst="rect">
            <a:avLst/>
          </a:prstGeom>
          <a:noFill/>
          <a:ln w="9525">
            <a:noFill/>
          </a:ln>
        </p:spPr>
        <p:txBody>
          <a:bodyPr lIns="80479" tIns="40239" rIns="80479" bIns="40239">
            <a:spAutoFit/>
          </a:bodyPr>
          <a:lstStyle/>
          <a:p>
            <a:pPr algn="ctr" defTabSz="1844675"/>
            <a:r>
              <a:rPr lang="zh-CN" altLang="zh-CN" sz="4800" b="0" dirty="0">
                <a:latin typeface="Arial" panose="020B0604020202020204" pitchFamily="34" charset="0"/>
                <a:ea typeface="黑体" panose="02010609060101010101" pitchFamily="49" charset="-122"/>
              </a:rPr>
              <a:t>项目简介</a:t>
            </a:r>
            <a:endParaRPr lang="zh-CN" altLang="zh-CN" sz="4800" b="0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3112" name="Rectangle 82"/>
          <p:cNvSpPr/>
          <p:nvPr/>
        </p:nvSpPr>
        <p:spPr>
          <a:xfrm>
            <a:off x="20626063" y="3892550"/>
            <a:ext cx="10636643" cy="5638800"/>
          </a:xfrm>
          <a:prstGeom prst="rect">
            <a:avLst/>
          </a:prstGeom>
          <a:noFill/>
          <a:ln w="6350" cap="rnd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150" name="AutoShape 218"/>
          <p:cNvSpPr>
            <a:spLocks noChangeAspect="1" noTextEdit="1"/>
          </p:cNvSpPr>
          <p:nvPr/>
        </p:nvSpPr>
        <p:spPr>
          <a:xfrm>
            <a:off x="20626063" y="9915525"/>
            <a:ext cx="20956423" cy="13690366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" name="AutoShape 3"/>
          <p:cNvSpPr>
            <a:spLocks noChangeAspect="1" noTextEdit="1"/>
          </p:cNvSpPr>
          <p:nvPr/>
        </p:nvSpPr>
        <p:spPr>
          <a:xfrm>
            <a:off x="32742822" y="3072130"/>
            <a:ext cx="8825046" cy="6723505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2" name="Text Box 3"/>
          <p:cNvSpPr txBox="1">
            <a:spLocks noChangeArrowheads="1"/>
          </p:cNvSpPr>
          <p:nvPr/>
        </p:nvSpPr>
        <p:spPr bwMode="auto">
          <a:xfrm>
            <a:off x="0" y="552450"/>
            <a:ext cx="42808525" cy="1541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479" tIns="40239" rIns="80479" bIns="40239">
            <a:spAutoFit/>
          </a:bodyPr>
          <a:lstStyle>
            <a:lvl1pPr defTabSz="184658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84658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84658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84658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84658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84658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84658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84658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84658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9500" dirty="0">
                <a:solidFill>
                  <a:srgbClr val="CCFFFF"/>
                </a:solidFill>
                <a:ea typeface="黑体" panose="02010609060101010101" pitchFamily="49" charset="-122"/>
              </a:rPr>
              <a:t>安宁市自然资源局建设工程核实批前公示</a:t>
            </a:r>
            <a:endParaRPr lang="en-US" altLang="zh-CN" sz="6600" dirty="0">
              <a:solidFill>
                <a:srgbClr val="CCFFFF"/>
              </a:solidFill>
              <a:ea typeface="黑体" panose="02010609060101010101" pitchFamily="49" charset="-122"/>
            </a:endParaRPr>
          </a:p>
        </p:txBody>
      </p:sp>
      <p:sp>
        <p:nvSpPr>
          <p:cNvPr id="53" name="Text Box 66"/>
          <p:cNvSpPr txBox="1">
            <a:spLocks noChangeArrowheads="1"/>
          </p:cNvSpPr>
          <p:nvPr/>
        </p:nvSpPr>
        <p:spPr bwMode="auto">
          <a:xfrm>
            <a:off x="33620075" y="27759025"/>
            <a:ext cx="9221788" cy="1014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6000">
                <a:solidFill>
                  <a:srgbClr val="66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安宁市自然资源局</a:t>
            </a:r>
            <a:endParaRPr lang="en-US" altLang="zh-CN" sz="6000">
              <a:solidFill>
                <a:srgbClr val="66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4" name="Text Box 515"/>
          <p:cNvSpPr txBox="1">
            <a:spLocks noChangeArrowheads="1"/>
          </p:cNvSpPr>
          <p:nvPr/>
        </p:nvSpPr>
        <p:spPr bwMode="auto">
          <a:xfrm>
            <a:off x="20683538" y="24334788"/>
            <a:ext cx="21145500" cy="2217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479" tIns="40239" rIns="80479" bIns="40239">
            <a:spAutoFit/>
          </a:bodyPr>
          <a:lstStyle>
            <a:lvl1pPr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ts val="4000"/>
              </a:lnSpc>
              <a:buClr>
                <a:srgbClr val="FFCC00"/>
              </a:buClr>
            </a:pPr>
            <a:r>
              <a:rPr lang="zh-CN" altLang="en-US" sz="3000" b="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项目性质</a:t>
            </a:r>
            <a:r>
              <a:rPr lang="en-US" altLang="zh-CN" sz="3000" b="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:</a:t>
            </a:r>
            <a:r>
              <a:rPr lang="zh-CN" altLang="en-US" sz="3000" b="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住宅小区                                              </a:t>
            </a:r>
            <a:endParaRPr lang="zh-CN" altLang="en-US" sz="3000" b="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ts val="4000"/>
              </a:lnSpc>
              <a:buClr>
                <a:srgbClr val="FFCC00"/>
              </a:buClr>
            </a:pPr>
            <a:r>
              <a:rPr lang="zh-CN" altLang="en-US" sz="3000" b="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申报单位</a:t>
            </a:r>
            <a:r>
              <a:rPr lang="en-US" altLang="zh-CN" sz="3000" b="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:</a:t>
            </a:r>
            <a:r>
              <a:rPr lang="zh-CN" altLang="en-US" sz="3000" b="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lt"/>
              </a:rPr>
              <a:t>云南中合融创实业有限公司                     </a:t>
            </a:r>
            <a:r>
              <a:rPr lang="zh-CN" altLang="en-US" sz="3000" b="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公示时间</a:t>
            </a:r>
            <a:r>
              <a:rPr lang="en-US" altLang="zh-CN" sz="3000" b="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: 2023</a:t>
            </a:r>
            <a:r>
              <a:rPr lang="zh-CN" altLang="en-US" sz="3000" b="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年</a:t>
            </a:r>
            <a:r>
              <a:rPr lang="en-US" sz="3000" b="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sz="3000" b="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月</a:t>
            </a:r>
            <a:r>
              <a:rPr lang="en-US" altLang="zh-CN" sz="3000" b="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sz="3000" b="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日  至  </a:t>
            </a:r>
            <a:r>
              <a:rPr lang="en-US" altLang="zh-CN" sz="3000" b="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2023</a:t>
            </a:r>
            <a:r>
              <a:rPr lang="zh-CN" altLang="en-US" sz="3000" b="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年</a:t>
            </a:r>
            <a:r>
              <a:rPr lang="en-US" altLang="zh-CN" sz="3000" b="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sz="3000" b="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月</a:t>
            </a:r>
            <a:r>
              <a:rPr lang="en-US" altLang="zh-CN" sz="3000" b="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9</a:t>
            </a:r>
            <a:r>
              <a:rPr lang="zh-CN" altLang="en-US" sz="3000" b="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日</a:t>
            </a:r>
            <a:endParaRPr lang="en-US" altLang="zh-CN" sz="3000" b="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lnSpc>
                <a:spcPts val="4000"/>
              </a:lnSpc>
              <a:buClr>
                <a:srgbClr val="FFCC00"/>
              </a:buClr>
            </a:pPr>
            <a:r>
              <a:rPr lang="zh-CN" altLang="en-US" sz="3000" b="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公示地点</a:t>
            </a:r>
            <a:r>
              <a:rPr lang="en-US" altLang="zh-CN" sz="3000" b="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:</a:t>
            </a:r>
            <a:r>
              <a:rPr lang="zh-CN" altLang="en-US" sz="3000" b="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安宁市自然资源局官网</a:t>
            </a:r>
            <a:r>
              <a:rPr lang="zh-CN" altLang="zh-CN" sz="3000" b="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lang="zh-CN" altLang="en-US" sz="3000" b="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项目现场；联系地址</a:t>
            </a:r>
            <a:r>
              <a:rPr lang="en-US" altLang="zh-CN" sz="3000" b="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;</a:t>
            </a:r>
            <a:r>
              <a:rPr lang="zh-CN" sz="3000" b="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安宁市珍泉路宁湖大厦（安宁市自然资源局）</a:t>
            </a:r>
            <a:endParaRPr lang="zh-CN" sz="3000" b="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lnSpc>
                <a:spcPts val="2000"/>
              </a:lnSpc>
              <a:buClr>
                <a:srgbClr val="FFCC00"/>
              </a:buClr>
            </a:pPr>
            <a:endParaRPr lang="en-US" altLang="zh-CN" sz="2800" b="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lnSpc>
                <a:spcPts val="2000"/>
              </a:lnSpc>
              <a:spcBef>
                <a:spcPct val="20000"/>
              </a:spcBef>
            </a:pPr>
            <a:r>
              <a:rPr lang="zh-CN" altLang="en-US" sz="2800" b="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监督举报电话：安宁市自然资源局 0871-68697188</a:t>
            </a:r>
            <a:endParaRPr lang="zh-CN" altLang="en-US" sz="2800" b="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1" name="Rectangle 36"/>
          <p:cNvSpPr/>
          <p:nvPr/>
        </p:nvSpPr>
        <p:spPr>
          <a:xfrm>
            <a:off x="24032554" y="11916980"/>
            <a:ext cx="821755" cy="24892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 lIns="80479" tIns="40239" rIns="80479" bIns="40239">
            <a:spAutoFit/>
          </a:bodyPr>
          <a:lstStyle/>
          <a:p>
            <a:pPr algn="ctr" defTabSz="1844675"/>
            <a:endParaRPr lang="zh-CN" altLang="zh-CN" sz="11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1620286" y="14869443"/>
            <a:ext cx="4680520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endParaRPr lang="en-US" altLang="zh-CN" sz="1800" b="0" dirty="0">
              <a:latin typeface="+mn-ea"/>
              <a:ea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69010" y="24469090"/>
            <a:ext cx="18055590" cy="3138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>
              <a:lnSpc>
                <a:spcPct val="150000"/>
              </a:lnSpc>
            </a:pPr>
            <a:r>
              <a:rPr lang="zh-CN" altLang="zh-CN" b="0" dirty="0">
                <a:latin typeface="黑体" panose="02010609060101010101" pitchFamily="49" charset="-122"/>
                <a:ea typeface="黑体" panose="02010609060101010101" pitchFamily="49" charset="-122"/>
              </a:rPr>
              <a:t>净用地面积</a:t>
            </a:r>
            <a:r>
              <a:rPr lang="en-US" altLang="zh-CN" b="0" u="sng" dirty="0">
                <a:latin typeface="黑体" panose="02010609060101010101" pitchFamily="49" charset="-122"/>
                <a:ea typeface="黑体" panose="02010609060101010101" pitchFamily="49" charset="-122"/>
              </a:rPr>
              <a:t>:61323.52 m</a:t>
            </a:r>
            <a:r>
              <a:rPr lang="en-US" altLang="zh-CN" b="0" baseline="30000" dirty="0"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en-US" altLang="zh-CN" b="0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b="0" dirty="0">
                <a:latin typeface="黑体" panose="02010609060101010101" pitchFamily="49" charset="-122"/>
                <a:ea typeface="黑体" panose="02010609060101010101" pitchFamily="49" charset="-122"/>
              </a:rPr>
              <a:t>总建筑面积：</a:t>
            </a:r>
            <a:r>
              <a:rPr lang="en-US" altLang="zh-CN" b="0" u="sng" dirty="0">
                <a:latin typeface="黑体" panose="02010609060101010101" pitchFamily="49" charset="-122"/>
                <a:ea typeface="黑体" panose="02010609060101010101" pitchFamily="49" charset="-122"/>
              </a:rPr>
              <a:t>107121.32</a:t>
            </a:r>
            <a:r>
              <a:rPr lang="en-US" altLang="zh-CN" b="0" u="sng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m</a:t>
            </a:r>
            <a:r>
              <a:rPr lang="en-US" altLang="zh-CN" b="0" u="sng" baseline="30000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2</a:t>
            </a:r>
            <a:r>
              <a:rPr lang="en-US" altLang="zh-CN" b="0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b="0" dirty="0">
                <a:latin typeface="黑体" panose="02010609060101010101" pitchFamily="49" charset="-122"/>
                <a:ea typeface="黑体" panose="02010609060101010101" pitchFamily="49" charset="-122"/>
              </a:rPr>
              <a:t>其中：</a:t>
            </a:r>
            <a:r>
              <a:rPr lang="zh-CN" altLang="zh-CN" b="0" dirty="0">
                <a:latin typeface="黑体" panose="02010609060101010101" pitchFamily="49" charset="-122"/>
                <a:ea typeface="黑体" panose="02010609060101010101" pitchFamily="49" charset="-122"/>
              </a:rPr>
              <a:t>地上建筑面积：</a:t>
            </a:r>
            <a:r>
              <a:rPr lang="en-US" altLang="zh-CN" b="0" u="sng" dirty="0">
                <a:latin typeface="黑体" panose="02010609060101010101" pitchFamily="49" charset="-122"/>
                <a:ea typeface="黑体" panose="02010609060101010101" pitchFamily="49" charset="-122"/>
              </a:rPr>
              <a:t>73930.76</a:t>
            </a:r>
            <a:r>
              <a:rPr lang="en-US" altLang="zh-CN" b="0" u="sng" dirty="0">
                <a:latin typeface="黑体" panose="02010609060101010101" pitchFamily="49" charset="-122"/>
                <a:ea typeface="黑体" panose="02010609060101010101" pitchFamily="49" charset="-122"/>
              </a:rPr>
              <a:t>m</a:t>
            </a:r>
            <a:r>
              <a:rPr lang="en-US" altLang="zh-CN" b="0" baseline="30000" dirty="0"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en-US" altLang="zh-CN" b="0" dirty="0">
                <a:latin typeface="黑体" panose="02010609060101010101" pitchFamily="49" charset="-122"/>
                <a:ea typeface="黑体" panose="02010609060101010101" pitchFamily="49" charset="-122"/>
              </a:rPr>
              <a:t>     </a:t>
            </a:r>
            <a:r>
              <a:rPr lang="zh-CN" altLang="zh-CN" b="0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endParaRPr lang="zh-CN" altLang="zh-CN" b="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fontAlgn="t">
              <a:lnSpc>
                <a:spcPct val="150000"/>
              </a:lnSpc>
            </a:pPr>
            <a:r>
              <a:rPr lang="zh-CN" altLang="zh-CN" b="0" dirty="0">
                <a:latin typeface="黑体" panose="02010609060101010101" pitchFamily="49" charset="-122"/>
                <a:ea typeface="黑体" panose="02010609060101010101" pitchFamily="49" charset="-122"/>
              </a:rPr>
              <a:t>绿地面积：</a:t>
            </a:r>
            <a:r>
              <a:rPr lang="en-US" altLang="zh-CN" b="0" u="sng" dirty="0">
                <a:latin typeface="黑体" panose="02010609060101010101" pitchFamily="49" charset="-122"/>
                <a:ea typeface="黑体" panose="02010609060101010101" pitchFamily="49" charset="-122"/>
              </a:rPr>
              <a:t>24843.07</a:t>
            </a:r>
            <a:r>
              <a:rPr lang="en-US" altLang="zh-CN" b="0" u="sng" dirty="0">
                <a:latin typeface="黑体" panose="02010609060101010101" pitchFamily="49" charset="-122"/>
                <a:ea typeface="黑体" panose="02010609060101010101" pitchFamily="49" charset="-122"/>
              </a:rPr>
              <a:t>m</a:t>
            </a:r>
            <a:r>
              <a:rPr lang="en-US" altLang="zh-CN" b="0" baseline="30000" dirty="0">
                <a:latin typeface="黑体" panose="02010609060101010101" pitchFamily="49" charset="-122"/>
                <a:ea typeface="黑体" panose="02010609060101010101" pitchFamily="49" charset="-122"/>
              </a:rPr>
              <a:t>2                                               </a:t>
            </a:r>
            <a:r>
              <a:rPr lang="zh-CN" altLang="zh-CN" b="0" dirty="0">
                <a:latin typeface="黑体" panose="02010609060101010101" pitchFamily="49" charset="-122"/>
                <a:ea typeface="黑体" panose="02010609060101010101" pitchFamily="49" charset="-122"/>
              </a:rPr>
              <a:t>地下建筑面积：</a:t>
            </a:r>
            <a:r>
              <a:rPr lang="en-US" altLang="zh-CN" b="0" u="sng" dirty="0">
                <a:latin typeface="黑体" panose="02010609060101010101" pitchFamily="49" charset="-122"/>
                <a:ea typeface="黑体" panose="02010609060101010101" pitchFamily="49" charset="-122"/>
              </a:rPr>
              <a:t>33190.56</a:t>
            </a:r>
            <a:r>
              <a:rPr lang="en-US" altLang="zh-CN" b="0" u="sng" dirty="0">
                <a:latin typeface="黑体" panose="02010609060101010101" pitchFamily="49" charset="-122"/>
                <a:ea typeface="黑体" panose="02010609060101010101" pitchFamily="49" charset="-122"/>
              </a:rPr>
              <a:t>m</a:t>
            </a:r>
            <a:r>
              <a:rPr lang="en-US" altLang="zh-CN" b="0" u="sng" baseline="30000" dirty="0"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en-US" altLang="zh-CN" b="0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endParaRPr lang="en-US" altLang="zh-CN" b="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fontAlgn="t">
              <a:lnSpc>
                <a:spcPct val="150000"/>
              </a:lnSpc>
            </a:pPr>
            <a:r>
              <a:rPr lang="zh-CN" altLang="en-US" b="0" dirty="0">
                <a:latin typeface="黑体" panose="02010609060101010101" pitchFamily="49" charset="-122"/>
                <a:ea typeface="黑体" panose="02010609060101010101" pitchFamily="49" charset="-122"/>
              </a:rPr>
              <a:t>容积率：</a:t>
            </a:r>
            <a:r>
              <a:rPr lang="en-US" altLang="zh-CN" b="0" u="sng" dirty="0">
                <a:latin typeface="黑体" panose="02010609060101010101" pitchFamily="49" charset="-122"/>
                <a:ea typeface="黑体" panose="02010609060101010101" pitchFamily="49" charset="-122"/>
              </a:rPr>
              <a:t>1.20</a:t>
            </a:r>
            <a:r>
              <a:rPr lang="en-US" altLang="zh-CN" b="0" dirty="0"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b="0" dirty="0">
                <a:latin typeface="黑体" panose="02010609060101010101" pitchFamily="49" charset="-122"/>
                <a:ea typeface="黑体" panose="02010609060101010101" pitchFamily="49" charset="-122"/>
              </a:rPr>
              <a:t>建筑密度：</a:t>
            </a:r>
            <a:r>
              <a:rPr lang="en-US" altLang="zh-CN" b="0" u="sng" dirty="0">
                <a:latin typeface="黑体" panose="02010609060101010101" pitchFamily="49" charset="-122"/>
                <a:ea typeface="黑体" panose="02010609060101010101" pitchFamily="49" charset="-122"/>
              </a:rPr>
              <a:t>22.83%</a:t>
            </a:r>
            <a:r>
              <a:rPr lang="en-US" altLang="zh-CN" b="0" dirty="0"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b="0" dirty="0">
                <a:latin typeface="黑体" panose="02010609060101010101" pitchFamily="49" charset="-122"/>
                <a:ea typeface="黑体" panose="02010609060101010101" pitchFamily="49" charset="-122"/>
              </a:rPr>
              <a:t>绿地率：</a:t>
            </a:r>
            <a:r>
              <a:rPr lang="en-US" altLang="zh-CN" b="0" u="sng" dirty="0">
                <a:latin typeface="黑体" panose="02010609060101010101" pitchFamily="49" charset="-122"/>
                <a:ea typeface="黑体" panose="02010609060101010101" pitchFamily="49" charset="-122"/>
              </a:rPr>
              <a:t>40.51% </a:t>
            </a:r>
            <a:r>
              <a:rPr lang="en-US" altLang="zh-CN" b="0" dirty="0">
                <a:latin typeface="黑体" panose="02010609060101010101" pitchFamily="49" charset="-122"/>
                <a:ea typeface="黑体" panose="02010609060101010101" pitchFamily="49" charset="-122"/>
              </a:rPr>
              <a:t>   </a:t>
            </a:r>
            <a:r>
              <a:rPr lang="zh-CN" altLang="en-US" b="0" dirty="0">
                <a:latin typeface="黑体" panose="02010609060101010101" pitchFamily="49" charset="-122"/>
                <a:ea typeface="黑体" panose="02010609060101010101" pitchFamily="49" charset="-122"/>
              </a:rPr>
              <a:t>停车位：</a:t>
            </a:r>
            <a:r>
              <a:rPr lang="en-US" altLang="zh-CN" b="0" u="sng" dirty="0">
                <a:latin typeface="黑体" panose="02010609060101010101" pitchFamily="49" charset="-122"/>
                <a:ea typeface="黑体" panose="02010609060101010101" pitchFamily="49" charset="-122"/>
              </a:rPr>
              <a:t>882</a:t>
            </a:r>
            <a:r>
              <a:rPr lang="zh-CN" altLang="en-US" b="0" u="sng" dirty="0">
                <a:latin typeface="黑体" panose="02010609060101010101" pitchFamily="49" charset="-122"/>
                <a:ea typeface="黑体" panose="02010609060101010101" pitchFamily="49" charset="-122"/>
              </a:rPr>
              <a:t>个</a:t>
            </a:r>
            <a:endParaRPr lang="zh-CN" altLang="zh-CN" b="0" u="sng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zh-CN" altLang="en-US" dirty="0"/>
          </a:p>
        </p:txBody>
      </p:sp>
      <p:sp>
        <p:nvSpPr>
          <p:cNvPr id="86" name="Rectangle 36"/>
          <p:cNvSpPr/>
          <p:nvPr/>
        </p:nvSpPr>
        <p:spPr>
          <a:xfrm>
            <a:off x="32638332" y="13752822"/>
            <a:ext cx="634897" cy="5251910"/>
          </a:xfrm>
          <a:prstGeom prst="rect">
            <a:avLst/>
          </a:prstGeom>
          <a:noFill/>
          <a:ln w="9525">
            <a:noFill/>
          </a:ln>
        </p:spPr>
        <p:txBody>
          <a:bodyPr wrap="square" lIns="80479" tIns="40239" rIns="80479" bIns="40239">
            <a:spAutoFit/>
          </a:bodyPr>
          <a:lstStyle/>
          <a:p>
            <a:pPr algn="ctr" defTabSz="1844675"/>
            <a:r>
              <a:rPr lang="zh-CN" altLang="en-US" sz="4800" b="0" dirty="0">
                <a:latin typeface="黑体" panose="02010609060101010101" pitchFamily="49" charset="-122"/>
                <a:ea typeface="黑体" panose="02010609060101010101" pitchFamily="49" charset="-122"/>
              </a:rPr>
              <a:t>配套设施布置图</a:t>
            </a:r>
            <a:endParaRPr lang="zh-CN" altLang="zh-CN" sz="4800" b="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" name="图片 1" descr="总平面布置图-清风雅苑_00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 rot="5400000">
            <a:off x="226060" y="6939280"/>
            <a:ext cx="18621375" cy="13996670"/>
          </a:xfrm>
          <a:prstGeom prst="rect">
            <a:avLst/>
          </a:prstGeom>
        </p:spPr>
      </p:pic>
      <p:pic>
        <p:nvPicPr>
          <p:cNvPr id="5" name="图片 4" descr="11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2008445" y="4217670"/>
            <a:ext cx="5906135" cy="4429760"/>
          </a:xfrm>
          <a:prstGeom prst="rect">
            <a:avLst/>
          </a:prstGeom>
        </p:spPr>
      </p:pic>
      <p:pic>
        <p:nvPicPr>
          <p:cNvPr id="7" name="图片 6" descr="22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6509960" y="4158615"/>
            <a:ext cx="5910580" cy="4432935"/>
          </a:xfrm>
          <a:prstGeom prst="rect">
            <a:avLst/>
          </a:prstGeom>
        </p:spPr>
      </p:pic>
      <p:pic>
        <p:nvPicPr>
          <p:cNvPr id="10" name="图片 9" descr="竣工图_0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53070" y="11546205"/>
            <a:ext cx="11869420" cy="8819515"/>
          </a:xfrm>
          <a:prstGeom prst="rect">
            <a:avLst/>
          </a:prstGeom>
        </p:spPr>
      </p:pic>
      <p:pic>
        <p:nvPicPr>
          <p:cNvPr id="12" name="图片 11" descr="配套图_0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16215" y="13141325"/>
            <a:ext cx="8423910" cy="5955030"/>
          </a:xfrm>
          <a:prstGeom prst="rect">
            <a:avLst/>
          </a:prstGeom>
        </p:spPr>
      </p:pic>
      <p:pic>
        <p:nvPicPr>
          <p:cNvPr id="13" name="图片 12" descr="141eefb40847710bbd7e3beec2748c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620345" y="4163695"/>
            <a:ext cx="5579745" cy="503999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DOC_GUID" val="{27e2b95e-1ae3-42bf-92e8-16ede2122daf}"/>
  <p:tag name="COMMONDATA" val="eyJoZGlkIjoiMTQ5NTdmODg4YjgwYzczODY1YmM5ZDVkMjcwNjUwNzcifQ=="/>
  <p:tag name="KSO_WPP_MARK_KEY" val="ce3f0e3d-15f7-445c-b63b-3af014e4ebf0"/>
</p:tagLst>
</file>

<file path=ppt/theme/theme1.xml><?xml version="1.0" encoding="utf-8"?>
<a:theme xmlns:a="http://schemas.openxmlformats.org/drawingml/2006/main" name="1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CC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黑体" panose="02010609060101010101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CC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黑体" panose="02010609060101010101" pitchFamily="49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532</Words>
  <Application>WPS 演示</Application>
  <PresentationFormat>自定义</PresentationFormat>
  <Paragraphs>35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8" baseType="lpstr">
      <vt:lpstr>Arial</vt:lpstr>
      <vt:lpstr>宋体</vt:lpstr>
      <vt:lpstr>Wingdings</vt:lpstr>
      <vt:lpstr>黑体</vt:lpstr>
      <vt:lpstr>微软雅黑</vt:lpstr>
      <vt:lpstr>Arial Unicode MS</vt:lpstr>
      <vt:lpstr>1_默认设计模板</vt:lpstr>
      <vt:lpstr>PowerPoint 演示文稿</vt:lpstr>
    </vt:vector>
  </TitlesOfParts>
  <Company>aa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张子牙</cp:lastModifiedBy>
  <cp:revision>581</cp:revision>
  <cp:lastPrinted>2018-11-16T06:35:00Z</cp:lastPrinted>
  <dcterms:created xsi:type="dcterms:W3CDTF">2016-10-14T12:28:00Z</dcterms:created>
  <dcterms:modified xsi:type="dcterms:W3CDTF">2023-03-03T06:40:55Z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KSORubyTemplateID">
    <vt:lpwstr>2</vt:lpwstr>
  </property>
  <property fmtid="{D5CDD505-2E9C-101B-9397-08002B2CF9AE}" pid="4" name="ICV">
    <vt:lpwstr>52436C61D2E242278E31A2E500D07EDA</vt:lpwstr>
  </property>
</Properties>
</file>