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68" r:id="rId3"/>
  </p:sldIdLst>
  <p:sldSz cx="42808525" cy="29306520"/>
  <p:notesSz cx="9926320" cy="14355445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E0000"/>
    <a:srgbClr val="80FF01"/>
    <a:srgbClr val="FE02FE"/>
    <a:srgbClr val="00FF00"/>
    <a:srgbClr val="FF66FF"/>
    <a:srgbClr val="0099CC"/>
    <a:srgbClr val="FF0000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613" autoAdjust="0"/>
  </p:normalViewPr>
  <p:slideViewPr>
    <p:cSldViewPr showGuides="1">
      <p:cViewPr varScale="1">
        <p:scale>
          <a:sx n="16" d="100"/>
          <a:sy n="16" d="100"/>
        </p:scale>
        <p:origin x="1048" y="16"/>
      </p:cViewPr>
      <p:guideLst>
        <p:guide orient="horz" pos="8936"/>
        <p:guide pos="13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625" cy="71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t" anchorCtr="0" compatLnSpc="1"/>
          <a:lstStyle>
            <a:lvl1pPr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697" y="0"/>
            <a:ext cx="4302625" cy="71859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t" anchorCtr="0" compatLnSpc="1"/>
          <a:lstStyle>
            <a:lvl1pPr algn="r"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035050" y="1076325"/>
            <a:ext cx="7861300" cy="5381625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/>
          </p:nvPr>
        </p:nvSpPr>
        <p:spPr>
          <a:xfrm>
            <a:off x="994519" y="6816292"/>
            <a:ext cx="7937601" cy="6462734"/>
          </a:xfrm>
          <a:prstGeom prst="rect">
            <a:avLst/>
          </a:prstGeom>
          <a:noFill/>
          <a:ln w="9525">
            <a:noFill/>
          </a:ln>
        </p:spPr>
        <p:txBody>
          <a:bodyPr wrap="square" lIns="133424" tIns="66713" rIns="133424" bIns="66713" anchor="ctr"/>
          <a:lstStyle/>
          <a:p>
            <a:pPr marL="0" marR="0" lvl="0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663575" marR="0" lvl="1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27785" marR="0" lvl="2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991360" marR="0" lvl="3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2654935" marR="0" lvl="4" indent="0" algn="l" defTabSz="1327785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7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7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37171"/>
            <a:ext cx="4302625" cy="716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b" anchorCtr="0" compatLnSpc="1"/>
          <a:lstStyle>
            <a:lvl1pPr defTabSz="1334135" eaLnBrk="1" hangingPunct="1">
              <a:buFont typeface="Arial" panose="020B0604020202020204" pitchFamily="34" charset="0"/>
              <a:buNone/>
              <a:defRPr sz="1700" b="0" noProof="1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697" y="13637171"/>
            <a:ext cx="4302625" cy="7162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33424" tIns="66713" rIns="133424" bIns="66713" numCol="1" anchor="b" anchorCtr="0" compatLnSpc="1"/>
          <a:lstStyle/>
          <a:p>
            <a:pPr algn="r" defTabSz="1332230">
              <a:buFontTx/>
              <a:buChar char="•"/>
            </a:pPr>
            <a:fld id="{9A0DB2DC-4C9A-4742-B13C-FB6460FD3503}" type="slidenum">
              <a:rPr lang="en-US" altLang="zh-CN" sz="1700" b="0" smtClean="0"/>
            </a:fld>
            <a:endParaRPr lang="en-US" altLang="zh-CN" sz="17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90713" y="14539913"/>
            <a:ext cx="21421725" cy="10033000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79838" y="26523950"/>
            <a:ext cx="17643475" cy="1196022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8272125" y="1874838"/>
            <a:ext cx="5670550" cy="39936737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60475" y="1874838"/>
            <a:ext cx="16859250" cy="3993673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725" y="30076775"/>
            <a:ext cx="21423313" cy="9296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725" y="19838988"/>
            <a:ext cx="21423313" cy="102377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60475" y="10922000"/>
            <a:ext cx="11264900" cy="3088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677775" y="10922000"/>
            <a:ext cx="11264900" cy="30889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60475" y="10477500"/>
            <a:ext cx="11134725" cy="4365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60475" y="14843125"/>
            <a:ext cx="11134725" cy="26968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2803188" y="10477500"/>
            <a:ext cx="11139487" cy="4365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2803188" y="14843125"/>
            <a:ext cx="11139487" cy="26968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60475" y="1863725"/>
            <a:ext cx="8291513" cy="7931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53613" y="1863725"/>
            <a:ext cx="14089062" cy="39947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60475" y="9794875"/>
            <a:ext cx="8291513" cy="32016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40300" y="32764413"/>
            <a:ext cx="15120938" cy="3867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940300" y="4181475"/>
            <a:ext cx="15120938" cy="28084463"/>
          </a:xfrm>
        </p:spPr>
        <p:txBody>
          <a:bodyPr vert="horz" wrap="square" lIns="184707" tIns="92353" rIns="184707" bIns="92353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184467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40300" y="36631563"/>
            <a:ext cx="15120938" cy="54943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2141538" y="1174750"/>
            <a:ext cx="38525450" cy="4883150"/>
          </a:xfrm>
          <a:prstGeom prst="rect">
            <a:avLst/>
          </a:prstGeom>
          <a:noFill/>
          <a:ln w="9525">
            <a:noFill/>
          </a:ln>
        </p:spPr>
        <p:txBody>
          <a:bodyPr lIns="184707" tIns="92353" rIns="184707" bIns="92353"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2141538" y="6838950"/>
            <a:ext cx="38525450" cy="19340513"/>
          </a:xfrm>
          <a:prstGeom prst="rect">
            <a:avLst/>
          </a:prstGeom>
          <a:noFill/>
          <a:ln w="9525">
            <a:noFill/>
          </a:ln>
        </p:spPr>
        <p:txBody>
          <a:bodyPr lIns="184707" tIns="92353" rIns="184707" bIns="92353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538" y="26689050"/>
            <a:ext cx="9994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2800" b="0" noProof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8813" y="26689050"/>
            <a:ext cx="13550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algn="ctr" eaLnBrk="1" hangingPunct="1">
              <a:buFont typeface="Arial" panose="020B0604020202020204" pitchFamily="34" charset="0"/>
              <a:buNone/>
              <a:defRPr sz="2800" b="0" noProof="1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2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72088" y="26689050"/>
            <a:ext cx="9994900" cy="203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84707" tIns="92353" rIns="184707" bIns="92353" numCol="1" anchor="t" anchorCtr="0" compatLnSpc="1"/>
          <a:lstStyle>
            <a:lvl1pPr algn="r">
              <a:defRPr sz="2800" b="0"/>
            </a:lvl1pPr>
          </a:lstStyle>
          <a:p>
            <a:pPr lvl="0" eaLnBrk="1" hangingPunct="1">
              <a:buChar char="•"/>
            </a:pPr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184467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845945" rtl="0" eaLnBrk="0" fontAlgn="base" hangingPunct="0">
        <a:spcBef>
          <a:spcPct val="0"/>
        </a:spcBef>
        <a:spcAft>
          <a:spcPct val="0"/>
        </a:spcAft>
        <a:defRPr sz="8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694055" indent="-694055" algn="l" defTabSz="1844675" rtl="0" eaLnBrk="0" fontAlgn="base" hangingPunct="0">
        <a:spcBef>
          <a:spcPct val="20000"/>
        </a:spcBef>
        <a:spcAft>
          <a:spcPct val="0"/>
        </a:spcAft>
        <a:buChar char="•"/>
        <a:defRPr sz="6400">
          <a:solidFill>
            <a:schemeClr val="tx1"/>
          </a:solidFill>
          <a:latin typeface="+mn-lt"/>
          <a:ea typeface="+mn-ea"/>
          <a:cs typeface="+mn-cs"/>
        </a:defRPr>
      </a:lvl1pPr>
      <a:lvl2pPr marL="1500505" indent="-576580" algn="l" defTabSz="1844675" rtl="0" eaLnBrk="0" fontAlgn="base" hangingPunct="0">
        <a:spcBef>
          <a:spcPct val="20000"/>
        </a:spcBef>
        <a:spcAft>
          <a:spcPct val="0"/>
        </a:spcAft>
        <a:buChar char="–"/>
        <a:defRPr sz="5600">
          <a:solidFill>
            <a:schemeClr val="tx1"/>
          </a:solidFill>
          <a:latin typeface="+mn-lt"/>
          <a:ea typeface="+mn-ea"/>
        </a:defRPr>
      </a:lvl2pPr>
      <a:lvl3pPr marL="2308225" indent="-462280" algn="l" defTabSz="1844675" rtl="0" eaLnBrk="0" fontAlgn="base" hangingPunct="0">
        <a:spcBef>
          <a:spcPct val="20000"/>
        </a:spcBef>
        <a:spcAft>
          <a:spcPct val="0"/>
        </a:spcAft>
        <a:buChar char="•"/>
        <a:defRPr sz="4900">
          <a:solidFill>
            <a:schemeClr val="tx1"/>
          </a:solidFill>
          <a:latin typeface="+mn-lt"/>
          <a:ea typeface="+mn-ea"/>
        </a:defRPr>
      </a:lvl3pPr>
      <a:lvl4pPr marL="3232150" indent="-462280" algn="l" defTabSz="1844675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+mn-ea"/>
        </a:defRPr>
      </a:lvl4pPr>
      <a:lvl5pPr marL="4156075" indent="-462280" algn="l" defTabSz="184467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5pPr>
      <a:lvl6pPr marL="46132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6pPr>
      <a:lvl7pPr marL="50704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7pPr>
      <a:lvl8pPr marL="55276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8pPr>
      <a:lvl9pPr marL="5984875" indent="-462280" algn="l" defTabSz="1845945" rtl="0" eaLnBrk="0" fontAlgn="base" hangingPunct="0">
        <a:spcBef>
          <a:spcPct val="20000"/>
        </a:spcBef>
        <a:spcAft>
          <a:spcPct val="0"/>
        </a:spcAft>
        <a:buChar char="»"/>
        <a:defRPr sz="4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36"/>
          <p:cNvSpPr/>
          <p:nvPr/>
        </p:nvSpPr>
        <p:spPr>
          <a:xfrm>
            <a:off x="955675" y="4646613"/>
            <a:ext cx="855663" cy="30353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en-US" sz="4800" b="0" dirty="0">
                <a:latin typeface="Arial" panose="020B0604020202020204" pitchFamily="34" charset="0"/>
                <a:ea typeface="黑体" panose="02010609060101010101" pitchFamily="49" charset="-122"/>
              </a:rPr>
              <a:t>总平面图</a:t>
            </a:r>
            <a:endParaRPr lang="zh-CN" altLang="en-US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7" name="Rectangle 41"/>
          <p:cNvSpPr/>
          <p:nvPr/>
        </p:nvSpPr>
        <p:spPr>
          <a:xfrm>
            <a:off x="614744" y="23605891"/>
            <a:ext cx="16289018" cy="100459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defTabSz="1844675"/>
            <a:r>
              <a:rPr lang="zh-CN" altLang="en-US" sz="5400" b="0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5800" b="0" dirty="0">
                <a:latin typeface="Arial" panose="020B0604020202020204" pitchFamily="34" charset="0"/>
                <a:ea typeface="黑体" panose="02010609060101010101" pitchFamily="49" charset="-122"/>
              </a:rPr>
              <a:t>主要</a:t>
            </a:r>
            <a:r>
              <a:rPr lang="zh-CN" altLang="en-US" sz="5800" b="0" dirty="0">
                <a:ea typeface="黑体" panose="02010609060101010101" pitchFamily="49" charset="-122"/>
              </a:rPr>
              <a:t>规划申报指标</a:t>
            </a:r>
            <a:endParaRPr lang="zh-CN" altLang="en-US" sz="5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8" name="Rectangle 36"/>
          <p:cNvSpPr/>
          <p:nvPr/>
        </p:nvSpPr>
        <p:spPr>
          <a:xfrm>
            <a:off x="23675614" y="10593475"/>
            <a:ext cx="4103554" cy="819928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r>
              <a:rPr lang="zh-CN" altLang="en-US" sz="4800" b="0" dirty="0">
                <a:latin typeface="黑体" panose="02010609060101010101" pitchFamily="49" charset="-122"/>
                <a:ea typeface="黑体" panose="02010609060101010101" pitchFamily="49" charset="-122"/>
              </a:rPr>
              <a:t>竣工图</a:t>
            </a:r>
            <a:endParaRPr lang="zh-CN" altLang="zh-CN" sz="4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80" name="Text Box 515"/>
          <p:cNvSpPr txBox="1"/>
          <p:nvPr/>
        </p:nvSpPr>
        <p:spPr>
          <a:xfrm>
            <a:off x="882650" y="3222625"/>
            <a:ext cx="18147030" cy="848995"/>
          </a:xfrm>
          <a:prstGeom prst="rect">
            <a:avLst/>
          </a:prstGeom>
          <a:noFill/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/>
            <a:r>
              <a:rPr lang="zh-CN" altLang="en-US" sz="5000" dirty="0">
                <a:latin typeface="黑体" panose="02010609060101010101" pitchFamily="49" charset="-122"/>
                <a:ea typeface="黑体" panose="02010609060101010101" pitchFamily="49" charset="-122"/>
              </a:rPr>
              <a:t>安宁职业教育基地一期路网工程</a:t>
            </a:r>
            <a:r>
              <a:rPr lang="en-US" altLang="zh-CN" sz="50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5000" dirty="0">
                <a:latin typeface="黑体" panose="02010609060101010101" pitchFamily="49" charset="-122"/>
                <a:ea typeface="黑体" panose="02010609060101010101" pitchFamily="49" charset="-122"/>
              </a:rPr>
              <a:t>号道路</a:t>
            </a:r>
            <a:endParaRPr lang="zh-CN" altLang="en-US" sz="5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81" name="矩形 2"/>
          <p:cNvSpPr/>
          <p:nvPr/>
        </p:nvSpPr>
        <p:spPr>
          <a:xfrm>
            <a:off x="20075525" y="2789238"/>
            <a:ext cx="22156738" cy="2441416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eaLnBrk="0" hangingPunct="0"/>
            <a:endParaRPr lang="zh-CN" altLang="en-US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cxnSp>
        <p:nvCxnSpPr>
          <p:cNvPr id="3082" name="直接连接符 4"/>
          <p:cNvCxnSpPr/>
          <p:nvPr/>
        </p:nvCxnSpPr>
        <p:spPr>
          <a:xfrm>
            <a:off x="758825" y="4579938"/>
            <a:ext cx="18288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084" name="Rectangle 34"/>
          <p:cNvSpPr/>
          <p:nvPr/>
        </p:nvSpPr>
        <p:spPr>
          <a:xfrm>
            <a:off x="738188" y="2789238"/>
            <a:ext cx="18334037" cy="24366537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l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cxnSp>
        <p:nvCxnSpPr>
          <p:cNvPr id="3085" name="直接连接符 4"/>
          <p:cNvCxnSpPr/>
          <p:nvPr/>
        </p:nvCxnSpPr>
        <p:spPr>
          <a:xfrm>
            <a:off x="758825" y="23319544"/>
            <a:ext cx="18288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3086" name="直接连接符 4"/>
          <p:cNvCxnSpPr/>
          <p:nvPr/>
        </p:nvCxnSpPr>
        <p:spPr>
          <a:xfrm>
            <a:off x="20107275" y="24014113"/>
            <a:ext cx="22124988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089" name="Rectangle 36"/>
          <p:cNvSpPr/>
          <p:nvPr/>
        </p:nvSpPr>
        <p:spPr>
          <a:xfrm>
            <a:off x="31526163" y="3071813"/>
            <a:ext cx="893762" cy="2297112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现状图</a:t>
            </a:r>
            <a:endParaRPr lang="zh-CN" altLang="zh-CN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92" name="文本框 12"/>
          <p:cNvSpPr txBox="1"/>
          <p:nvPr/>
        </p:nvSpPr>
        <p:spPr>
          <a:xfrm>
            <a:off x="20683538" y="5109847"/>
            <a:ext cx="5165431" cy="3129280"/>
          </a:xfrm>
          <a:prstGeom prst="rect">
            <a:avLst/>
          </a:prstGeom>
          <a:noFill/>
          <a:ln w="9525">
            <a:noFill/>
          </a:ln>
        </p:spPr>
        <p:txBody>
          <a:bodyPr wrap="square" lIns="180000" tIns="180000" rIns="180000" bIns="18000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0" dirty="0">
                <a:latin typeface="+mn-ea"/>
              </a:rPr>
              <a:t>    用地面积：</a:t>
            </a:r>
            <a:r>
              <a:rPr lang="en-US" altLang="zh-CN" sz="2400" b="0" dirty="0">
                <a:latin typeface="+mn-ea"/>
              </a:rPr>
              <a:t>60706.91</a:t>
            </a:r>
            <a:r>
              <a:rPr lang="zh-CN" altLang="en-US" sz="2400" b="0" dirty="0">
                <a:latin typeface="+mn-ea"/>
              </a:rPr>
              <a:t>㎡</a:t>
            </a:r>
            <a:endParaRPr lang="en-US" altLang="zh-CN" sz="2400" b="0" dirty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0" dirty="0">
                <a:latin typeface="+mn-ea"/>
              </a:rPr>
              <a:t>   道路位于昆明市安宁市县街街道办事处下石江村。道路起于</a:t>
            </a:r>
            <a:r>
              <a:rPr lang="zh-CN" sz="2400" b="0" dirty="0">
                <a:latin typeface="+mn-ea"/>
              </a:rPr>
              <a:t>宁泊</a:t>
            </a:r>
            <a:r>
              <a:rPr lang="zh-CN" altLang="en-US" sz="2400" b="0" dirty="0">
                <a:latin typeface="+mn-ea"/>
              </a:rPr>
              <a:t>路，止于</a:t>
            </a:r>
            <a:r>
              <a:rPr lang="zh-CN" altLang="en-US" sz="2400" b="0" dirty="0">
                <a:latin typeface="+mn-ea"/>
                <a:sym typeface="+mn-ea"/>
              </a:rPr>
              <a:t>安宁职教园</a:t>
            </a:r>
            <a:r>
              <a:rPr lang="en-US" sz="2400" b="0" dirty="0">
                <a:latin typeface="+mn-ea"/>
                <a:sym typeface="+mn-ea"/>
              </a:rPr>
              <a:t>7</a:t>
            </a:r>
            <a:r>
              <a:rPr lang="zh-CN" altLang="en-US" sz="2400" b="0" dirty="0">
                <a:latin typeface="+mn-ea"/>
                <a:sym typeface="+mn-ea"/>
              </a:rPr>
              <a:t>号道路</a:t>
            </a:r>
            <a:r>
              <a:rPr lang="zh-CN" altLang="en-US" sz="2400" b="0" dirty="0">
                <a:latin typeface="+mn-ea"/>
              </a:rPr>
              <a:t>。</a:t>
            </a:r>
            <a:endParaRPr lang="en-US" altLang="zh-CN" sz="2400" b="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0" dirty="0">
                <a:latin typeface="+mn-ea"/>
              </a:rPr>
              <a:t>    </a:t>
            </a:r>
            <a:endParaRPr lang="en-US" altLang="zh-CN" sz="2400" b="0" dirty="0">
              <a:latin typeface="+mj-ea"/>
            </a:endParaRPr>
          </a:p>
        </p:txBody>
      </p:sp>
      <p:sp>
        <p:nvSpPr>
          <p:cNvPr id="3093" name="Rectangle 36"/>
          <p:cNvSpPr/>
          <p:nvPr/>
        </p:nvSpPr>
        <p:spPr>
          <a:xfrm>
            <a:off x="27375618" y="3008313"/>
            <a:ext cx="2741612" cy="820737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区位图</a:t>
            </a:r>
            <a:endParaRPr lang="zh-CN" altLang="zh-CN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03" name="Rectangle 36"/>
          <p:cNvSpPr/>
          <p:nvPr/>
        </p:nvSpPr>
        <p:spPr>
          <a:xfrm>
            <a:off x="21686985" y="3008313"/>
            <a:ext cx="2741613" cy="820737"/>
          </a:xfrm>
          <a:prstGeom prst="rect">
            <a:avLst/>
          </a:prstGeom>
          <a:noFill/>
          <a:ln w="9525">
            <a:noFill/>
          </a:ln>
        </p:spPr>
        <p:txBody>
          <a:bodyPr lIns="80479" tIns="40239" rIns="80479" bIns="40239">
            <a:spAutoFit/>
          </a:bodyPr>
          <a:lstStyle/>
          <a:p>
            <a:pPr algn="ctr" defTabSz="1844675"/>
            <a:r>
              <a:rPr lang="zh-CN" altLang="zh-CN" sz="4800" b="0" dirty="0">
                <a:latin typeface="Arial" panose="020B0604020202020204" pitchFamily="34" charset="0"/>
                <a:ea typeface="黑体" panose="02010609060101010101" pitchFamily="49" charset="-122"/>
              </a:rPr>
              <a:t>项目简介</a:t>
            </a:r>
            <a:endParaRPr lang="zh-CN" altLang="zh-CN" sz="4800" b="0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112" name="Rectangle 82"/>
          <p:cNvSpPr/>
          <p:nvPr/>
        </p:nvSpPr>
        <p:spPr>
          <a:xfrm>
            <a:off x="20626063" y="3892550"/>
            <a:ext cx="10636643" cy="5638800"/>
          </a:xfrm>
          <a:prstGeom prst="rect">
            <a:avLst/>
          </a:prstGeom>
          <a:noFill/>
          <a:ln w="6350" cap="rnd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150" name="AutoShape 218"/>
          <p:cNvSpPr>
            <a:spLocks noChangeAspect="1" noTextEdit="1"/>
          </p:cNvSpPr>
          <p:nvPr/>
        </p:nvSpPr>
        <p:spPr>
          <a:xfrm>
            <a:off x="20626063" y="9915525"/>
            <a:ext cx="20956423" cy="1369036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AutoShape 3"/>
          <p:cNvSpPr>
            <a:spLocks noChangeAspect="1" noTextEdit="1"/>
          </p:cNvSpPr>
          <p:nvPr/>
        </p:nvSpPr>
        <p:spPr>
          <a:xfrm>
            <a:off x="32742822" y="3072130"/>
            <a:ext cx="8825046" cy="6723505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Text Box 3"/>
          <p:cNvSpPr txBox="1">
            <a:spLocks noChangeArrowheads="1"/>
          </p:cNvSpPr>
          <p:nvPr/>
        </p:nvSpPr>
        <p:spPr bwMode="auto">
          <a:xfrm>
            <a:off x="33655" y="495300"/>
            <a:ext cx="42808525" cy="1541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79" tIns="40239" rIns="80479" bIns="40239">
            <a:spAutoFit/>
          </a:bodyPr>
          <a:lstStyle>
            <a:lvl1pPr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84658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84658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9500" dirty="0">
                <a:solidFill>
                  <a:srgbClr val="CCFFFF"/>
                </a:solidFill>
                <a:ea typeface="黑体" panose="02010609060101010101" pitchFamily="49" charset="-122"/>
              </a:rPr>
              <a:t>安宁市自然资源局建设工程核实批前公示</a:t>
            </a:r>
            <a:endParaRPr lang="en-US" altLang="zh-CN" sz="6600" dirty="0">
              <a:solidFill>
                <a:srgbClr val="CCFFFF"/>
              </a:solidFill>
              <a:ea typeface="黑体" panose="02010609060101010101" pitchFamily="49" charset="-122"/>
            </a:endParaRPr>
          </a:p>
        </p:txBody>
      </p:sp>
      <p:sp>
        <p:nvSpPr>
          <p:cNvPr id="53" name="Text Box 66"/>
          <p:cNvSpPr txBox="1">
            <a:spLocks noChangeArrowheads="1"/>
          </p:cNvSpPr>
          <p:nvPr/>
        </p:nvSpPr>
        <p:spPr bwMode="auto">
          <a:xfrm>
            <a:off x="33620075" y="27759025"/>
            <a:ext cx="9221788" cy="1014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6000">
                <a:solidFill>
                  <a:srgbClr val="66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安宁市自然资源局</a:t>
            </a:r>
            <a:endParaRPr lang="en-US" altLang="zh-CN" sz="6000">
              <a:solidFill>
                <a:srgbClr val="66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4" name="Text Box 515"/>
          <p:cNvSpPr txBox="1">
            <a:spLocks noChangeArrowheads="1"/>
          </p:cNvSpPr>
          <p:nvPr/>
        </p:nvSpPr>
        <p:spPr bwMode="auto">
          <a:xfrm>
            <a:off x="20683538" y="24334788"/>
            <a:ext cx="21145500" cy="221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79" tIns="40239" rIns="80479" bIns="40239">
            <a:sp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项目性质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市政道路                                              </a:t>
            </a:r>
            <a:endParaRPr lang="zh-CN" altLang="en-US" sz="3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申报单位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  <a:sym typeface="+mn-lt"/>
              </a:rPr>
              <a:t>安宁职业教育园区管委会                       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公示时间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 2023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</a:t>
            </a:r>
            <a:r>
              <a:rPr 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月 </a:t>
            </a:r>
            <a:r>
              <a:rPr lang="en-US" altLang="zh-CN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23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日  至  </a:t>
            </a:r>
            <a:r>
              <a:rPr lang="en-US" altLang="zh-CN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2023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 </a:t>
            </a:r>
            <a:r>
              <a:rPr 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月</a:t>
            </a:r>
            <a:r>
              <a:rPr lang="en-US" altLang="zh-CN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000" b="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日</a:t>
            </a:r>
            <a:endParaRPr lang="en-US" altLang="zh-CN" sz="3000" b="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4000"/>
              </a:lnSpc>
              <a:buClr>
                <a:srgbClr val="FFCC00"/>
              </a:buClr>
            </a:pP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公示地点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安宁市自然资源局官网</a:t>
            </a:r>
            <a:r>
              <a:rPr lang="zh-CN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项目现场；联系地址</a:t>
            </a:r>
            <a:r>
              <a:rPr lang="en-US" alt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sz="3000" b="0" dirty="0">
                <a:latin typeface="黑体" panose="02010609060101010101" pitchFamily="49" charset="-122"/>
                <a:ea typeface="黑体" panose="02010609060101010101" pitchFamily="49" charset="-122"/>
              </a:rPr>
              <a:t>安宁市珍泉路宁湖大厦（安宁市自然资源局）</a:t>
            </a:r>
            <a:endParaRPr lang="zh-CN" sz="30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2000"/>
              </a:lnSpc>
              <a:buClr>
                <a:srgbClr val="FFCC00"/>
              </a:buClr>
            </a:pPr>
            <a:endParaRPr lang="en-US" altLang="zh-CN" sz="2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ts val="2000"/>
              </a:lnSpc>
              <a:spcBef>
                <a:spcPct val="20000"/>
              </a:spcBef>
            </a:pPr>
            <a:r>
              <a:rPr lang="zh-CN" altLang="en-US" sz="2800" b="0" dirty="0">
                <a:latin typeface="黑体" panose="02010609060101010101" pitchFamily="49" charset="-122"/>
                <a:ea typeface="黑体" panose="02010609060101010101" pitchFamily="49" charset="-122"/>
              </a:rPr>
              <a:t>监督举报电话：安宁市自然资源局 0871-68697188</a:t>
            </a:r>
            <a:endParaRPr lang="zh-CN" altLang="en-US" sz="28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" name="Rectangle 36"/>
          <p:cNvSpPr/>
          <p:nvPr/>
        </p:nvSpPr>
        <p:spPr>
          <a:xfrm>
            <a:off x="24032554" y="11916980"/>
            <a:ext cx="821755" cy="24892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lIns="80479" tIns="40239" rIns="80479" bIns="40239">
            <a:spAutoFit/>
          </a:bodyPr>
          <a:lstStyle/>
          <a:p>
            <a:pPr algn="ctr" defTabSz="1844675"/>
            <a:endParaRPr lang="zh-CN" altLang="zh-CN" sz="1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620286" y="14869443"/>
            <a:ext cx="4680520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en-US" altLang="zh-CN" sz="1800" b="0" dirty="0">
              <a:latin typeface="+mn-ea"/>
              <a:ea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68943" y="24469014"/>
            <a:ext cx="17444963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>
              <a:lnSpc>
                <a:spcPct val="150000"/>
              </a:lnSpc>
            </a:pP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道路长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:1629.64 m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</a:rPr>
              <a:t>宽：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36 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 用地面积：</a:t>
            </a:r>
            <a:r>
              <a:rPr lang="en-US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60706.91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m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 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道路等级：</a:t>
            </a:r>
            <a:r>
              <a:rPr lang="zh-CN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城市次干道  </a:t>
            </a:r>
            <a:endParaRPr lang="zh-CN" altLang="zh-CN" b="0" u="sng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>
              <a:lnSpc>
                <a:spcPct val="150000"/>
              </a:lnSpc>
            </a:pPr>
            <a:r>
              <a:rPr lang="zh-CN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绿地面积：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</a:rPr>
              <a:t>4650.38m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2                  </a:t>
            </a:r>
            <a:r>
              <a:rPr lang="zh-CN" altLang="en-US" b="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绿地率：</a:t>
            </a:r>
            <a:r>
              <a:rPr lang="en-US" altLang="zh-CN" b="0" u="sng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30.56% </a:t>
            </a: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b="0" baseline="30000" dirty="0">
                <a:latin typeface="黑体" panose="02010609060101010101" pitchFamily="49" charset="-122"/>
                <a:ea typeface="黑体" panose="02010609060101010101" pitchFamily="49" charset="-122"/>
              </a:rPr>
              <a:t>                     </a:t>
            </a:r>
            <a:endParaRPr lang="en-US" altLang="zh-CN" b="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fontAlgn="t">
              <a:lnSpc>
                <a:spcPct val="150000"/>
              </a:lnSpc>
            </a:pPr>
            <a:r>
              <a:rPr lang="en-US" altLang="zh-CN" b="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dirty="0"/>
          </a:p>
        </p:txBody>
      </p:sp>
      <p:pic>
        <p:nvPicPr>
          <p:cNvPr id="5" name="图片 4" descr="测绘报告（1） (6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>
            <a:off x="25200610" y="7477760"/>
            <a:ext cx="11906250" cy="19777075"/>
          </a:xfrm>
          <a:prstGeom prst="rect">
            <a:avLst/>
          </a:prstGeom>
        </p:spPr>
      </p:pic>
      <p:pic>
        <p:nvPicPr>
          <p:cNvPr id="2" name="图片 1" descr="16774781110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9580" y="4071620"/>
            <a:ext cx="5123180" cy="5055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490" y="17527270"/>
            <a:ext cx="15134590" cy="52895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00000">
            <a:off x="2213610" y="7685405"/>
            <a:ext cx="14351000" cy="7203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20480" y="11413490"/>
            <a:ext cx="19062700" cy="11906250"/>
          </a:xfrm>
          <a:prstGeom prst="rect">
            <a:avLst/>
          </a:prstGeom>
        </p:spPr>
      </p:pic>
      <p:pic>
        <p:nvPicPr>
          <p:cNvPr id="9" name="图片 8" descr="80331ffd172646714da9ef69db0fa1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6035" y="5260975"/>
            <a:ext cx="3719195" cy="3399155"/>
          </a:xfrm>
          <a:prstGeom prst="rect">
            <a:avLst/>
          </a:prstGeom>
        </p:spPr>
      </p:pic>
      <p:pic>
        <p:nvPicPr>
          <p:cNvPr id="10" name="图片 9" descr="b18bc7ddb7b6769d152a99066fd34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37010" y="5260340"/>
            <a:ext cx="4005580" cy="3508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CC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3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自定义</PresentationFormat>
  <Paragraphs>32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宋体</vt:lpstr>
      <vt:lpstr>Wingdings</vt:lpstr>
      <vt:lpstr>黑体</vt:lpstr>
      <vt:lpstr>微软雅黑</vt:lpstr>
      <vt:lpstr>Arial Unicode MS</vt:lpstr>
      <vt:lpstr>1_默认设计模板</vt:lpstr>
      <vt:lpstr>PowerPoint 演示文稿</vt:lpstr>
    </vt:vector>
  </TitlesOfParts>
  <Company>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611</cp:revision>
  <cp:lastPrinted>2018-11-16T06:35:00Z</cp:lastPrinted>
  <dcterms:created xsi:type="dcterms:W3CDTF">2016-10-14T12:28:00Z</dcterms:created>
  <dcterms:modified xsi:type="dcterms:W3CDTF">2023-04-23T03:56:32Z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2052-11.8.6.8722</vt:lpwstr>
  </property>
</Properties>
</file>