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8" r:id="rId3"/>
  </p:sldIdLst>
  <p:sldSz cx="42808525" cy="29306520"/>
  <p:notesSz cx="9926320" cy="14355445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36" userDrawn="1">
          <p15:clr>
            <a:srgbClr val="A4A3A4"/>
          </p15:clr>
        </p15:guide>
        <p15:guide id="2" pos="136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E0000"/>
    <a:srgbClr val="80FF01"/>
    <a:srgbClr val="FE02FE"/>
    <a:srgbClr val="00FF00"/>
    <a:srgbClr val="FF66FF"/>
    <a:srgbClr val="0099CC"/>
    <a:srgbClr val="FF0000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13" autoAdjust="0"/>
  </p:normalViewPr>
  <p:slideViewPr>
    <p:cSldViewPr showGuides="1">
      <p:cViewPr varScale="1">
        <p:scale>
          <a:sx n="27" d="100"/>
          <a:sy n="27" d="100"/>
        </p:scale>
        <p:origin x="1068" y="108"/>
      </p:cViewPr>
      <p:guideLst>
        <p:guide orient="horz" pos="8936"/>
        <p:guide pos="13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71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t" anchorCtr="0" compatLnSpc="1"/>
          <a:lstStyle>
            <a:lvl1pPr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7" y="0"/>
            <a:ext cx="4302625" cy="71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t" anchorCtr="0" compatLnSpc="1"/>
          <a:lstStyle>
            <a:lvl1pPr algn="r"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035050" y="1076325"/>
            <a:ext cx="7861300" cy="5381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/>
          </p:nvPr>
        </p:nvSpPr>
        <p:spPr>
          <a:xfrm>
            <a:off x="994519" y="6816292"/>
            <a:ext cx="7937601" cy="6462734"/>
          </a:xfrm>
          <a:prstGeom prst="rect">
            <a:avLst/>
          </a:prstGeom>
          <a:noFill/>
          <a:ln w="9525">
            <a:noFill/>
          </a:ln>
        </p:spPr>
        <p:txBody>
          <a:bodyPr wrap="square" lIns="133424" tIns="66713" rIns="133424" bIns="66713" anchor="ctr"/>
          <a:lstStyle/>
          <a:p>
            <a:pPr marL="0" marR="0" lvl="0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663575" marR="0" lvl="1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27785" marR="0" lvl="2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991360" marR="0" lvl="3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654935" marR="0" lvl="4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7171"/>
            <a:ext cx="4302625" cy="716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b" anchorCtr="0" compatLnSpc="1"/>
          <a:lstStyle>
            <a:lvl1pPr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7" y="13637171"/>
            <a:ext cx="4302625" cy="716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b" anchorCtr="0" compatLnSpc="1"/>
          <a:lstStyle/>
          <a:p>
            <a:pPr algn="r" defTabSz="1332230">
              <a:buFontTx/>
              <a:buChar char="•"/>
            </a:pPr>
            <a:fld id="{9A0DB2DC-4C9A-4742-B13C-FB6460FD3503}" type="slidenum">
              <a:rPr lang="en-US" altLang="zh-CN" sz="1700" b="0" smtClean="0"/>
            </a:fld>
            <a:endParaRPr lang="en-US" altLang="zh-CN" sz="17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90713" y="14539913"/>
            <a:ext cx="21421725" cy="1003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79838" y="26523950"/>
            <a:ext cx="17643475" cy="119602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272125" y="1874838"/>
            <a:ext cx="5670550" cy="3993673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60475" y="1874838"/>
            <a:ext cx="16859250" cy="3993673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725" y="30076775"/>
            <a:ext cx="21423313" cy="9296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725" y="19838988"/>
            <a:ext cx="21423313" cy="102377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60475" y="10922000"/>
            <a:ext cx="11264900" cy="3088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677775" y="10922000"/>
            <a:ext cx="11264900" cy="3088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0475" y="10477500"/>
            <a:ext cx="11134725" cy="4365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60475" y="14843125"/>
            <a:ext cx="11134725" cy="26968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803188" y="10477500"/>
            <a:ext cx="11139487" cy="4365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803188" y="14843125"/>
            <a:ext cx="11139487" cy="26968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0475" y="1863725"/>
            <a:ext cx="8291513" cy="7931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53613" y="1863725"/>
            <a:ext cx="14089062" cy="3994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60475" y="9794875"/>
            <a:ext cx="8291513" cy="32016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0300" y="32764413"/>
            <a:ext cx="15120938" cy="3867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40300" y="4181475"/>
            <a:ext cx="15120938" cy="28084463"/>
          </a:xfrm>
        </p:spPr>
        <p:txBody>
          <a:bodyPr vert="horz" wrap="square" lIns="184707" tIns="92353" rIns="184707" bIns="9235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8446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40300" y="36631563"/>
            <a:ext cx="15120938" cy="54943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141538" y="1174750"/>
            <a:ext cx="38525450" cy="4883150"/>
          </a:xfrm>
          <a:prstGeom prst="rect">
            <a:avLst/>
          </a:prstGeom>
          <a:noFill/>
          <a:ln w="9525">
            <a:noFill/>
          </a:ln>
        </p:spPr>
        <p:txBody>
          <a:bodyPr lIns="184707" tIns="92353" rIns="184707" bIns="92353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2141538" y="6838950"/>
            <a:ext cx="38525450" cy="19340513"/>
          </a:xfrm>
          <a:prstGeom prst="rect">
            <a:avLst/>
          </a:prstGeom>
          <a:noFill/>
          <a:ln w="9525">
            <a:noFill/>
          </a:ln>
        </p:spPr>
        <p:txBody>
          <a:bodyPr lIns="184707" tIns="92353" rIns="184707" bIns="92353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538" y="26689050"/>
            <a:ext cx="9994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2800" b="0" noProof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8813" y="26689050"/>
            <a:ext cx="13550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2800" b="0" noProof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72088" y="26689050"/>
            <a:ext cx="9994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algn="r">
              <a:defRPr sz="2800" b="0"/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694055" indent="-694055" algn="l" defTabSz="1844675" rtl="0" eaLnBrk="0" fontAlgn="base" hangingPunct="0">
        <a:spcBef>
          <a:spcPct val="20000"/>
        </a:spcBef>
        <a:spcAft>
          <a:spcPct val="0"/>
        </a:spcAft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1pPr>
      <a:lvl2pPr marL="1500505" indent="-576580" algn="l" defTabSz="1844675" rtl="0" eaLnBrk="0" fontAlgn="base" hangingPunct="0">
        <a:spcBef>
          <a:spcPct val="20000"/>
        </a:spcBef>
        <a:spcAft>
          <a:spcPct val="0"/>
        </a:spcAft>
        <a:buChar char="–"/>
        <a:defRPr sz="5600">
          <a:solidFill>
            <a:schemeClr val="tx1"/>
          </a:solidFill>
          <a:latin typeface="+mn-lt"/>
          <a:ea typeface="+mn-ea"/>
        </a:defRPr>
      </a:lvl2pPr>
      <a:lvl3pPr marL="2308225" indent="-462280" algn="l" defTabSz="1844675" rtl="0" eaLnBrk="0" fontAlgn="base" hangingPunct="0">
        <a:spcBef>
          <a:spcPct val="20000"/>
        </a:spcBef>
        <a:spcAft>
          <a:spcPct val="0"/>
        </a:spcAft>
        <a:buChar char="•"/>
        <a:defRPr sz="4900">
          <a:solidFill>
            <a:schemeClr val="tx1"/>
          </a:solidFill>
          <a:latin typeface="+mn-lt"/>
          <a:ea typeface="+mn-ea"/>
        </a:defRPr>
      </a:lvl3pPr>
      <a:lvl4pPr marL="3232150" indent="-462280" algn="l" defTabSz="1844675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+mn-ea"/>
        </a:defRPr>
      </a:lvl4pPr>
      <a:lvl5pPr marL="4156075" indent="-462280" algn="l" defTabSz="184467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5pPr>
      <a:lvl6pPr marL="46132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50704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55276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59848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0" name="图片 313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450" y="12734451"/>
            <a:ext cx="9074045" cy="7607599"/>
          </a:xfrm>
          <a:prstGeom prst="rect">
            <a:avLst/>
          </a:prstGeom>
        </p:spPr>
      </p:pic>
      <p:sp>
        <p:nvSpPr>
          <p:cNvPr id="3076" name="Rectangle 36"/>
          <p:cNvSpPr/>
          <p:nvPr/>
        </p:nvSpPr>
        <p:spPr>
          <a:xfrm>
            <a:off x="2111106" y="4646613"/>
            <a:ext cx="15160635" cy="100459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r>
              <a:rPr lang="zh-CN" altLang="en-US" sz="6000" b="0" dirty="0">
                <a:latin typeface="Arial" panose="020B0604020202020204" pitchFamily="34" charset="0"/>
                <a:ea typeface="黑体" panose="02010609060101010101" pitchFamily="49" charset="-122"/>
              </a:rPr>
              <a:t>总平面图</a:t>
            </a:r>
            <a:endParaRPr lang="zh-CN" altLang="en-US" sz="60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7" name="Rectangle 41"/>
          <p:cNvSpPr/>
          <p:nvPr/>
        </p:nvSpPr>
        <p:spPr>
          <a:xfrm>
            <a:off x="614744" y="23605891"/>
            <a:ext cx="16289018" cy="100459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defTabSz="1844675"/>
            <a:r>
              <a:rPr lang="zh-CN" altLang="en-US" sz="5400" b="0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5800" b="0" dirty="0">
                <a:latin typeface="Arial" panose="020B0604020202020204" pitchFamily="34" charset="0"/>
                <a:ea typeface="黑体" panose="02010609060101010101" pitchFamily="49" charset="-122"/>
              </a:rPr>
              <a:t>主要</a:t>
            </a:r>
            <a:r>
              <a:rPr lang="zh-CN" altLang="en-US" sz="5800" b="0" dirty="0">
                <a:ea typeface="黑体" panose="02010609060101010101" pitchFamily="49" charset="-122"/>
              </a:rPr>
              <a:t>规划申报指标</a:t>
            </a:r>
            <a:endParaRPr lang="zh-CN" altLang="en-US" sz="5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8" name="Rectangle 36"/>
          <p:cNvSpPr/>
          <p:nvPr/>
        </p:nvSpPr>
        <p:spPr>
          <a:xfrm>
            <a:off x="23921933" y="11436249"/>
            <a:ext cx="4532436" cy="850705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r>
              <a:rPr lang="zh-CN" altLang="en-US" sz="5000" b="0" dirty="0">
                <a:latin typeface="黑体" panose="02010609060101010101" pitchFamily="49" charset="-122"/>
                <a:ea typeface="黑体" panose="02010609060101010101" pitchFamily="49" charset="-122"/>
              </a:rPr>
              <a:t>竣工图</a:t>
            </a:r>
            <a:endParaRPr lang="zh-CN" altLang="zh-CN" sz="5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0" name="Text Box 515"/>
          <p:cNvSpPr txBox="1"/>
          <p:nvPr/>
        </p:nvSpPr>
        <p:spPr>
          <a:xfrm>
            <a:off x="882650" y="3222625"/>
            <a:ext cx="18371078" cy="756920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/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云南锦恒化肥有限公司年产</a:t>
            </a:r>
            <a: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万吨复混肥料生产线搬迁改造项目第一批次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1" name="矩形 2"/>
          <p:cNvSpPr/>
          <p:nvPr/>
        </p:nvSpPr>
        <p:spPr>
          <a:xfrm>
            <a:off x="20075525" y="2789238"/>
            <a:ext cx="22156738" cy="2441416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3082" name="直接连接符 4"/>
          <p:cNvCxnSpPr/>
          <p:nvPr/>
        </p:nvCxnSpPr>
        <p:spPr>
          <a:xfrm>
            <a:off x="614744" y="4646613"/>
            <a:ext cx="18969661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084" name="Rectangle 34"/>
          <p:cNvSpPr/>
          <p:nvPr/>
        </p:nvSpPr>
        <p:spPr>
          <a:xfrm>
            <a:off x="614744" y="2789238"/>
            <a:ext cx="18969661" cy="243665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3085" name="直接连接符 4"/>
          <p:cNvCxnSpPr/>
          <p:nvPr/>
        </p:nvCxnSpPr>
        <p:spPr>
          <a:xfrm>
            <a:off x="597060" y="23330383"/>
            <a:ext cx="18987345" cy="26536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86" name="直接连接符 4"/>
          <p:cNvCxnSpPr/>
          <p:nvPr/>
        </p:nvCxnSpPr>
        <p:spPr>
          <a:xfrm>
            <a:off x="20107275" y="24014113"/>
            <a:ext cx="221249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089" name="Rectangle 36"/>
          <p:cNvSpPr/>
          <p:nvPr/>
        </p:nvSpPr>
        <p:spPr>
          <a:xfrm>
            <a:off x="31526163" y="3071813"/>
            <a:ext cx="893762" cy="2297112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现状图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92" name="文本框 12"/>
          <p:cNvSpPr txBox="1"/>
          <p:nvPr/>
        </p:nvSpPr>
        <p:spPr>
          <a:xfrm>
            <a:off x="20577922" y="4053850"/>
            <a:ext cx="5165431" cy="3872168"/>
          </a:xfrm>
          <a:prstGeom prst="rect">
            <a:avLst/>
          </a:prstGeom>
          <a:noFill/>
          <a:ln w="9525">
            <a:noFill/>
          </a:ln>
        </p:spPr>
        <p:txBody>
          <a:bodyPr wrap="square" lIns="180000" tIns="180000" rIns="180000" bIns="18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0" dirty="0" smtClean="0">
                <a:latin typeface="宋体" panose="02010600030101010101" pitchFamily="2" charset="-122"/>
              </a:rPr>
              <a:t>净</a:t>
            </a:r>
            <a:r>
              <a:rPr lang="zh-CN" altLang="en-US" sz="3200" b="0" dirty="0">
                <a:latin typeface="宋体" panose="02010600030101010101" pitchFamily="2" charset="-122"/>
              </a:rPr>
              <a:t>用地面积</a:t>
            </a:r>
            <a:r>
              <a:rPr lang="zh-CN" altLang="en-US" sz="3200" b="0" dirty="0" smtClean="0">
                <a:latin typeface="宋体" panose="02010600030101010101" pitchFamily="2" charset="-122"/>
              </a:rPr>
              <a:t>：</a:t>
            </a:r>
            <a:r>
              <a:rPr lang="en-US" altLang="zh-CN" sz="3200" b="0" dirty="0" smtClean="0">
                <a:latin typeface="宋体" panose="02010600030101010101" pitchFamily="2" charset="-122"/>
              </a:rPr>
              <a:t>30846.08</a:t>
            </a:r>
            <a:r>
              <a:rPr lang="zh-CN" altLang="en-US" sz="3200" b="0" dirty="0" smtClean="0">
                <a:latin typeface="宋体" panose="02010600030101010101" pitchFamily="2" charset="-122"/>
              </a:rPr>
              <a:t>㎡</a:t>
            </a:r>
            <a:endParaRPr lang="en-US" altLang="zh-CN" sz="3200" b="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0" dirty="0">
                <a:latin typeface="宋体" panose="02010600030101010101" pitchFamily="2" charset="-122"/>
              </a:rPr>
              <a:t>   </a:t>
            </a:r>
            <a:r>
              <a:rPr lang="zh-CN" altLang="en-US" sz="3200" b="0" dirty="0" smtClean="0">
                <a:latin typeface="宋体" panose="02010600030101010101" pitchFamily="2" charset="-122"/>
              </a:rPr>
              <a:t>项目</a:t>
            </a:r>
            <a:r>
              <a:rPr lang="zh-CN" altLang="en-US" sz="3200" b="0" dirty="0">
                <a:latin typeface="宋体" panose="02010600030101010101" pitchFamily="2" charset="-122"/>
              </a:rPr>
              <a:t>地块位于云南省昆明市安宁市安宁工业园区草铺化工</a:t>
            </a:r>
            <a:r>
              <a:rPr lang="zh-CN" altLang="en-US" sz="3200" b="0" dirty="0" smtClean="0">
                <a:latin typeface="宋体" panose="02010600030101010101" pitchFamily="2" charset="-122"/>
              </a:rPr>
              <a:t>园区。</a:t>
            </a:r>
            <a:endParaRPr lang="en-US" altLang="zh-CN" sz="3200" b="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latin typeface="+mn-ea"/>
              </a:rPr>
              <a:t>    </a:t>
            </a:r>
            <a:endParaRPr lang="en-US" altLang="zh-CN" sz="2400" b="0" dirty="0">
              <a:latin typeface="+mj-ea"/>
            </a:endParaRPr>
          </a:p>
        </p:txBody>
      </p:sp>
      <p:sp>
        <p:nvSpPr>
          <p:cNvPr id="3093" name="Rectangle 36"/>
          <p:cNvSpPr/>
          <p:nvPr/>
        </p:nvSpPr>
        <p:spPr>
          <a:xfrm>
            <a:off x="27375618" y="3008313"/>
            <a:ext cx="2741612" cy="820737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区位图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03" name="Rectangle 36"/>
          <p:cNvSpPr/>
          <p:nvPr/>
        </p:nvSpPr>
        <p:spPr>
          <a:xfrm>
            <a:off x="21686985" y="3008313"/>
            <a:ext cx="2741613" cy="820737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项目简介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12" name="Rectangle 82"/>
          <p:cNvSpPr/>
          <p:nvPr/>
        </p:nvSpPr>
        <p:spPr>
          <a:xfrm>
            <a:off x="20626063" y="3892550"/>
            <a:ext cx="10636643" cy="5638800"/>
          </a:xfrm>
          <a:prstGeom prst="rect">
            <a:avLst/>
          </a:prstGeom>
          <a:noFill/>
          <a:ln w="635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50" name="AutoShape 218"/>
          <p:cNvSpPr>
            <a:spLocks noChangeAspect="1" noTextEdit="1"/>
          </p:cNvSpPr>
          <p:nvPr/>
        </p:nvSpPr>
        <p:spPr>
          <a:xfrm>
            <a:off x="20626063" y="9915525"/>
            <a:ext cx="21202975" cy="136903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3"/>
          <p:cNvSpPr>
            <a:spLocks noChangeAspect="1" noTextEdit="1"/>
          </p:cNvSpPr>
          <p:nvPr/>
        </p:nvSpPr>
        <p:spPr>
          <a:xfrm>
            <a:off x="32419925" y="3072130"/>
            <a:ext cx="9409113" cy="672350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0" y="552450"/>
            <a:ext cx="42808525" cy="154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79" tIns="40239" rIns="80479" bIns="40239">
            <a:spAutoFit/>
          </a:bodyPr>
          <a:lstStyle>
            <a:lvl1pPr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9500" dirty="0">
                <a:solidFill>
                  <a:srgbClr val="CCFFFF"/>
                </a:solidFill>
                <a:ea typeface="黑体" panose="02010609060101010101" pitchFamily="49" charset="-122"/>
              </a:rPr>
              <a:t>安宁市自然资源局建设工程核实批前公示</a:t>
            </a:r>
            <a:endParaRPr lang="en-US" altLang="zh-CN" sz="6600" dirty="0">
              <a:solidFill>
                <a:srgbClr val="CCFFFF"/>
              </a:solidFill>
              <a:ea typeface="黑体" panose="02010609060101010101" pitchFamily="49" charset="-122"/>
            </a:endParaRP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33620075" y="27759025"/>
            <a:ext cx="922178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66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安宁市自然资源局</a:t>
            </a:r>
            <a:endParaRPr lang="en-US" altLang="zh-CN" sz="6000">
              <a:solidFill>
                <a:srgbClr val="66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Text Box 515"/>
          <p:cNvSpPr txBox="1">
            <a:spLocks noChangeArrowheads="1"/>
          </p:cNvSpPr>
          <p:nvPr/>
        </p:nvSpPr>
        <p:spPr bwMode="auto">
          <a:xfrm>
            <a:off x="20683538" y="24334788"/>
            <a:ext cx="21145500" cy="2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79" tIns="40239" rIns="80479" bIns="40239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项目性质</a:t>
            </a:r>
            <a:r>
              <a:rPr lang="en-US" altLang="zh-CN" sz="30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工业厂房                                              </a:t>
            </a:r>
            <a:endParaRPr lang="zh-CN" altLang="en-US" sz="3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申报单位</a:t>
            </a:r>
            <a:r>
              <a:rPr lang="en-US" altLang="zh-CN" sz="30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 smtClean="0"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云南锦恒化肥有限公司                        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公示时间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r>
              <a:rPr lang="en-US" altLang="zh-CN" sz="30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30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0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000" b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日至</a:t>
            </a:r>
            <a:r>
              <a:rPr lang="en-US" altLang="zh-CN" sz="3000" b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30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0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0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30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en-US" altLang="zh-CN" sz="30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公示地点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安宁市自然资源局官网</a:t>
            </a:r>
            <a:r>
              <a:rPr lang="zh-CN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项目现场；联系地址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安宁市珍泉路宁湖大厦（安宁市自然资源局）</a:t>
            </a:r>
            <a:endParaRPr lang="zh-CN" sz="3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2000"/>
              </a:lnSpc>
              <a:buClr>
                <a:srgbClr val="FFCC00"/>
              </a:buClr>
            </a:pPr>
            <a:endParaRPr lang="en-US" altLang="zh-CN" sz="2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2000"/>
              </a:lnSpc>
              <a:spcBef>
                <a:spcPct val="20000"/>
              </a:spcBef>
            </a:pPr>
            <a:r>
              <a:rPr lang="zh-CN" altLang="en-US" sz="2800" b="0" dirty="0">
                <a:latin typeface="黑体" panose="02010609060101010101" pitchFamily="49" charset="-122"/>
                <a:ea typeface="黑体" panose="02010609060101010101" pitchFamily="49" charset="-122"/>
              </a:rPr>
              <a:t>监督举报电话：安宁市自然资源局 0871-68697188</a:t>
            </a:r>
            <a:endParaRPr lang="zh-CN" altLang="en-US" sz="2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" name="Rectangle 36"/>
          <p:cNvSpPr/>
          <p:nvPr/>
        </p:nvSpPr>
        <p:spPr>
          <a:xfrm>
            <a:off x="24032554" y="11916980"/>
            <a:ext cx="821755" cy="2489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endParaRPr lang="zh-CN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620286" y="14869443"/>
            <a:ext cx="4680520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zh-CN" sz="1800" b="0" dirty="0">
              <a:latin typeface="+mn-ea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8943" y="24469014"/>
            <a:ext cx="17444963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净用地面积</a:t>
            </a:r>
            <a:r>
              <a:rPr lang="en-US" altLang="zh-CN" b="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:30846.08 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总建筑面积</a:t>
            </a:r>
            <a:r>
              <a:rPr lang="zh-CN" altLang="en-US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19257.14</a:t>
            </a:r>
            <a:r>
              <a:rPr lang="en-US" altLang="zh-CN" b="0" u="sng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</a:t>
            </a:r>
            <a:r>
              <a:rPr lang="en-US" altLang="zh-CN" b="0" u="sng" baseline="300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en-US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其中：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地上建筑面积</a:t>
            </a:r>
            <a:r>
              <a:rPr lang="zh-CN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19257.14m</a:t>
            </a:r>
            <a:r>
              <a:rPr lang="en-US" altLang="zh-CN" b="0" baseline="30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>
              <a:lnSpc>
                <a:spcPct val="150000"/>
              </a:lnSpc>
            </a:pP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绿地面积</a:t>
            </a:r>
            <a:r>
              <a:rPr lang="zh-CN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4662.03m</a:t>
            </a:r>
            <a:r>
              <a:rPr lang="en-US" altLang="zh-CN" b="0" baseline="30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                                               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地下建筑面积</a:t>
            </a:r>
            <a:r>
              <a:rPr lang="zh-CN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0m</a:t>
            </a:r>
            <a:r>
              <a:rPr lang="en-US" altLang="zh-CN" b="0" u="sng" baseline="30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>
              <a:lnSpc>
                <a:spcPct val="150000"/>
              </a:lnSpc>
            </a:pP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容积率：</a:t>
            </a:r>
            <a:r>
              <a:rPr lang="en-US" altLang="zh-CN" b="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1.11</a:t>
            </a:r>
            <a:r>
              <a:rPr lang="en-US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建筑密度</a:t>
            </a:r>
            <a:r>
              <a:rPr lang="zh-CN" altLang="en-US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52.01%</a:t>
            </a:r>
            <a:r>
              <a:rPr lang="en-US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绿地率</a:t>
            </a:r>
            <a:r>
              <a:rPr lang="zh-CN" altLang="en-US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15% </a:t>
            </a:r>
            <a:r>
              <a:rPr lang="en-US" altLang="zh-CN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停车位</a:t>
            </a:r>
            <a:r>
              <a:rPr lang="zh-CN" altLang="en-US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42</a:t>
            </a:r>
            <a:r>
              <a:rPr lang="zh-CN" altLang="en-US" b="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endParaRPr lang="zh-CN" altLang="zh-CN" b="0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199" y="3096750"/>
            <a:ext cx="8594263" cy="3506572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199" y="7011544"/>
            <a:ext cx="8594263" cy="2893839"/>
          </a:xfrm>
          <a:prstGeom prst="rect">
            <a:avLst/>
          </a:prstGeom>
        </p:spPr>
      </p:pic>
      <p:pic>
        <p:nvPicPr>
          <p:cNvPr id="3146" name="图片 31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3" y="7508581"/>
            <a:ext cx="18405995" cy="13877585"/>
          </a:xfrm>
          <a:prstGeom prst="rect">
            <a:avLst/>
          </a:prstGeom>
        </p:spPr>
      </p:pic>
      <p:sp>
        <p:nvSpPr>
          <p:cNvPr id="85" name="Rectangle 36"/>
          <p:cNvSpPr/>
          <p:nvPr/>
        </p:nvSpPr>
        <p:spPr>
          <a:xfrm>
            <a:off x="33223140" y="11467026"/>
            <a:ext cx="6822979" cy="819928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defTabSz="1844675"/>
            <a:r>
              <a:rPr lang="zh-CN" altLang="en-US" sz="4800" b="0" dirty="0">
                <a:latin typeface="黑体" panose="02010609060101010101" pitchFamily="49" charset="-122"/>
                <a:ea typeface="黑体" panose="02010609060101010101" pitchFamily="49" charset="-122"/>
              </a:rPr>
              <a:t>第一次规划核实指标</a:t>
            </a:r>
            <a:endParaRPr lang="zh-CN" altLang="zh-CN" sz="4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44" name="图片 31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31" y="12176042"/>
            <a:ext cx="10994326" cy="99361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3353" y="4072255"/>
            <a:ext cx="5422033" cy="491297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27e2b95e-1ae3-42bf-92e8-16ede2122daf}"/>
  <p:tag name="COMMONDATA" val="eyJoZGlkIjoiYWYxOTVhYTYyZTc4NDEwOTIxY2M4NGIwNTgwMGRmMDEifQ=="/>
  <p:tag name="KSO_WPP_MARK_KEY" val="a4fd3c1a-e81c-4980-bc42-ef53861ccf05"/>
</p:tagLst>
</file>

<file path=ppt/theme/theme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WPS 演示</Application>
  <PresentationFormat>自定义</PresentationFormat>
  <Paragraphs>35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黑体</vt:lpstr>
      <vt:lpstr>微软雅黑</vt:lpstr>
      <vt:lpstr>Arial Unicode MS</vt:lpstr>
      <vt:lpstr>1_默认设计模板</vt:lpstr>
      <vt:lpstr>PowerPoint 演示文稿</vt:lpstr>
    </vt:vector>
  </TitlesOfParts>
  <Company>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似水流年</cp:lastModifiedBy>
  <cp:revision>571</cp:revision>
  <cp:lastPrinted>2018-11-16T06:35:00Z</cp:lastPrinted>
  <dcterms:created xsi:type="dcterms:W3CDTF">2016-10-14T12:28:00Z</dcterms:created>
  <dcterms:modified xsi:type="dcterms:W3CDTF">2023-05-05T02:58:47Z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KSORubyTemplateID">
    <vt:lpwstr>2</vt:lpwstr>
  </property>
  <property fmtid="{D5CDD505-2E9C-101B-9397-08002B2CF9AE}" pid="4" name="ICV">
    <vt:lpwstr>D11D790073AF4D9096541454EE95DD70</vt:lpwstr>
  </property>
</Properties>
</file>