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268" r:id="rId3"/>
  </p:sldIdLst>
  <p:sldSz cx="42808525" cy="29306520"/>
  <p:notesSz cx="9926320" cy="14355445"/>
  <p:custDataLst>
    <p:tags r:id="rId8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600" b="1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36" userDrawn="1">
          <p15:clr>
            <a:srgbClr val="A4A3A4"/>
          </p15:clr>
        </p15:guide>
        <p15:guide id="2" pos="13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E0000"/>
    <a:srgbClr val="80FF01"/>
    <a:srgbClr val="FE02FE"/>
    <a:srgbClr val="00FF00"/>
    <a:srgbClr val="FF66FF"/>
    <a:srgbClr val="0099CC"/>
    <a:srgbClr val="FF0000"/>
    <a:srgbClr val="66FF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2613" autoAdjust="0"/>
  </p:normalViewPr>
  <p:slideViewPr>
    <p:cSldViewPr showGuides="1">
      <p:cViewPr varScale="1">
        <p:scale>
          <a:sx n="27" d="100"/>
          <a:sy n="27" d="100"/>
        </p:scale>
        <p:origin x="1320" y="186"/>
      </p:cViewPr>
      <p:guideLst>
        <p:guide orient="horz" pos="8936"/>
        <p:guide pos="136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 showFormatting="0"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2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625" cy="7185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t" anchorCtr="0" compatLnSpc="1"/>
          <a:lstStyle>
            <a:lvl1pPr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1697" y="0"/>
            <a:ext cx="4302625" cy="71859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t" anchorCtr="0" compatLnSpc="1"/>
          <a:lstStyle>
            <a:lvl1pPr algn="r"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/>
          </p:cNvSpPr>
          <p:nvPr>
            <p:ph type="sldImg"/>
          </p:nvPr>
        </p:nvSpPr>
        <p:spPr>
          <a:xfrm>
            <a:off x="1035050" y="1076325"/>
            <a:ext cx="7861300" cy="5381625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053" name="Rectangle 5"/>
          <p:cNvSpPr>
            <a:spLocks noGrp="1"/>
          </p:cNvSpPr>
          <p:nvPr>
            <p:ph type="body" sz="quarter"/>
          </p:nvPr>
        </p:nvSpPr>
        <p:spPr>
          <a:xfrm>
            <a:off x="994519" y="6816292"/>
            <a:ext cx="7937601" cy="6462734"/>
          </a:xfrm>
          <a:prstGeom prst="rect">
            <a:avLst/>
          </a:prstGeom>
          <a:noFill/>
          <a:ln w="9525">
            <a:noFill/>
          </a:ln>
        </p:spPr>
        <p:txBody>
          <a:bodyPr wrap="square" lIns="133424" tIns="66713" rIns="133424" bIns="66713" anchor="ctr"/>
          <a:lstStyle/>
          <a:p>
            <a:pPr marL="0" marR="0" lvl="0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单击此处编辑母版文本样式</a:t>
            </a: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663575" marR="0" lvl="1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第二级</a:t>
            </a: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327785" marR="0" lvl="2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第三级</a:t>
            </a: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1991360" marR="0" lvl="3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第四级</a:t>
            </a: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2654935" marR="0" lvl="4" indent="0" algn="l" defTabSz="132778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第五级</a:t>
            </a:r>
            <a:endParaRPr kumimoji="0" lang="zh-CN" altLang="en-US" sz="1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37171"/>
            <a:ext cx="4302625" cy="7162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b" anchorCtr="0" compatLnSpc="1"/>
          <a:lstStyle>
            <a:lvl1pPr defTabSz="1334135" eaLnBrk="1" hangingPunct="1">
              <a:buFont typeface="Arial" panose="020B0604020202020204" pitchFamily="34" charset="0"/>
              <a:buNone/>
              <a:defRPr sz="1700" b="0" noProof="1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1697" y="13637171"/>
            <a:ext cx="4302625" cy="7162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33424" tIns="66713" rIns="133424" bIns="66713" numCol="1" anchor="b" anchorCtr="0" compatLnSpc="1"/>
          <a:lstStyle/>
          <a:p>
            <a:pPr algn="r" defTabSz="1332230">
              <a:buFontTx/>
              <a:buChar char="•"/>
            </a:pPr>
            <a:fld id="{9A0DB2DC-4C9A-4742-B13C-FB6460FD3503}" type="slidenum">
              <a:rPr lang="en-US" altLang="zh-CN" sz="1700" b="0" smtClean="0"/>
            </a:fld>
            <a:endParaRPr lang="en-US" altLang="zh-CN" sz="17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890713" y="14539913"/>
            <a:ext cx="21421725" cy="100330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779838" y="26523950"/>
            <a:ext cx="17643475" cy="1196022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8272125" y="1874838"/>
            <a:ext cx="5670550" cy="39936737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60475" y="1874838"/>
            <a:ext cx="16859250" cy="39936737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990725" y="30076775"/>
            <a:ext cx="21423313" cy="92964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990725" y="19838988"/>
            <a:ext cx="21423313" cy="102377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60475" y="10922000"/>
            <a:ext cx="11264900" cy="3088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77775" y="10922000"/>
            <a:ext cx="11264900" cy="3088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60475" y="10477500"/>
            <a:ext cx="11134725" cy="4365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60475" y="14843125"/>
            <a:ext cx="11134725" cy="26968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2803188" y="10477500"/>
            <a:ext cx="11139487" cy="4365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2803188" y="14843125"/>
            <a:ext cx="11139487" cy="269684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60475" y="1863725"/>
            <a:ext cx="8291513" cy="7931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853613" y="1863725"/>
            <a:ext cx="14089062" cy="39947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  <a:p>
            <a:pPr lvl="1"/>
            <a:r>
              <a:rPr lang="zh-CN" altLang="en-US" noProof="1"/>
              <a:t>第二级</a:t>
            </a:r>
            <a:endParaRPr lang="zh-CN" altLang="en-US" noProof="1"/>
          </a:p>
          <a:p>
            <a:pPr lvl="2"/>
            <a:r>
              <a:rPr lang="zh-CN" altLang="en-US" noProof="1"/>
              <a:t>第三级</a:t>
            </a:r>
            <a:endParaRPr lang="zh-CN" altLang="en-US" noProof="1"/>
          </a:p>
          <a:p>
            <a:pPr lvl="3"/>
            <a:r>
              <a:rPr lang="zh-CN" altLang="en-US" noProof="1"/>
              <a:t>第四级</a:t>
            </a:r>
            <a:endParaRPr lang="zh-CN" altLang="en-US" noProof="1"/>
          </a:p>
          <a:p>
            <a:pPr lvl="4"/>
            <a:r>
              <a:rPr lang="zh-CN" altLang="en-US" noProof="1"/>
              <a:t>第五级</a:t>
            </a:r>
            <a:endParaRPr lang="zh-CN" alt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60475" y="9794875"/>
            <a:ext cx="8291513" cy="320167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940300" y="32764413"/>
            <a:ext cx="15120938" cy="38671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940300" y="4181475"/>
            <a:ext cx="15120938" cy="28084463"/>
          </a:xfrm>
        </p:spPr>
        <p:txBody>
          <a:bodyPr vert="horz" wrap="square" lIns="184707" tIns="92353" rIns="184707" bIns="92353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1844675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940300" y="36631563"/>
            <a:ext cx="15120938" cy="54943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noProof="1"/>
              <a:t>单击此处编辑母版文本样式</a:t>
            </a:r>
            <a:endParaRPr lang="zh-CN" alt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2141538" y="1174750"/>
            <a:ext cx="38525450" cy="4883150"/>
          </a:xfrm>
          <a:prstGeom prst="rect">
            <a:avLst/>
          </a:prstGeom>
          <a:noFill/>
          <a:ln w="9525">
            <a:noFill/>
          </a:ln>
        </p:spPr>
        <p:txBody>
          <a:bodyPr lIns="184707" tIns="92353" rIns="184707" bIns="92353"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2141538" y="6838950"/>
            <a:ext cx="38525450" cy="19340513"/>
          </a:xfrm>
          <a:prstGeom prst="rect">
            <a:avLst/>
          </a:prstGeom>
          <a:noFill/>
          <a:ln w="9525">
            <a:noFill/>
          </a:ln>
        </p:spPr>
        <p:txBody>
          <a:bodyPr lIns="184707" tIns="92353" rIns="184707" bIns="92353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41538" y="26689050"/>
            <a:ext cx="9994900" cy="203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eaLnBrk="1" hangingPunct="1">
              <a:buFont typeface="Arial" panose="020B0604020202020204" pitchFamily="34" charset="0"/>
              <a:buNone/>
              <a:defRPr sz="2800" b="0" noProof="1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4628813" y="26689050"/>
            <a:ext cx="13550900" cy="203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algn="ctr" eaLnBrk="1" hangingPunct="1">
              <a:buFont typeface="Arial" panose="020B0604020202020204" pitchFamily="34" charset="0"/>
              <a:buNone/>
              <a:defRPr sz="2800" b="0" noProof="1">
                <a:latin typeface="Arial" panose="020B0604020202020204" pitchFamily="34" charset="0"/>
                <a:ea typeface="+mn-ea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28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672088" y="26689050"/>
            <a:ext cx="9994900" cy="2032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184707" tIns="92353" rIns="184707" bIns="92353" numCol="1" anchor="t" anchorCtr="0" compatLnSpc="1"/>
          <a:lstStyle>
            <a:lvl1pPr algn="r">
              <a:defRPr sz="2800" b="0"/>
            </a:lvl1pPr>
          </a:lstStyle>
          <a:p>
            <a:pPr lvl="0" eaLnBrk="1" hangingPunct="1">
              <a:buChar char="•"/>
            </a:pPr>
            <a:fld id="{9A0DB2DC-4C9A-4742-B13C-FB6460FD3503}" type="slidenum">
              <a:rPr lang="en-US" altLang="zh-CN" dirty="0">
                <a:latin typeface="Arial" panose="020B0604020202020204" pitchFamily="34" charset="0"/>
              </a:rPr>
            </a:fld>
            <a:endParaRPr lang="en-US" altLang="zh-CN" dirty="0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defTabSz="184467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defTabSz="1845945" rtl="0" eaLnBrk="0" fontAlgn="base" hangingPunct="0">
        <a:spcBef>
          <a:spcPct val="0"/>
        </a:spcBef>
        <a:spcAft>
          <a:spcPct val="0"/>
        </a:spcAft>
        <a:defRPr sz="89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694055" indent="-694055" algn="l" defTabSz="1844675" rtl="0" eaLnBrk="0" fontAlgn="base" hangingPunct="0">
        <a:spcBef>
          <a:spcPct val="20000"/>
        </a:spcBef>
        <a:spcAft>
          <a:spcPct val="0"/>
        </a:spcAft>
        <a:buChar char="•"/>
        <a:defRPr sz="6400">
          <a:solidFill>
            <a:schemeClr val="tx1"/>
          </a:solidFill>
          <a:latin typeface="+mn-lt"/>
          <a:ea typeface="+mn-ea"/>
          <a:cs typeface="+mn-cs"/>
        </a:defRPr>
      </a:lvl1pPr>
      <a:lvl2pPr marL="1500505" indent="-576580" algn="l" defTabSz="1844675" rtl="0" eaLnBrk="0" fontAlgn="base" hangingPunct="0">
        <a:spcBef>
          <a:spcPct val="20000"/>
        </a:spcBef>
        <a:spcAft>
          <a:spcPct val="0"/>
        </a:spcAft>
        <a:buChar char="–"/>
        <a:defRPr sz="5600">
          <a:solidFill>
            <a:schemeClr val="tx1"/>
          </a:solidFill>
          <a:latin typeface="+mn-lt"/>
          <a:ea typeface="+mn-ea"/>
        </a:defRPr>
      </a:lvl2pPr>
      <a:lvl3pPr marL="2308225" indent="-462280" algn="l" defTabSz="1844675" rtl="0" eaLnBrk="0" fontAlgn="base" hangingPunct="0">
        <a:spcBef>
          <a:spcPct val="20000"/>
        </a:spcBef>
        <a:spcAft>
          <a:spcPct val="0"/>
        </a:spcAft>
        <a:buChar char="•"/>
        <a:defRPr sz="4900">
          <a:solidFill>
            <a:schemeClr val="tx1"/>
          </a:solidFill>
          <a:latin typeface="+mn-lt"/>
          <a:ea typeface="+mn-ea"/>
        </a:defRPr>
      </a:lvl3pPr>
      <a:lvl4pPr marL="3232150" indent="-462280" algn="l" defTabSz="1844675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chemeClr val="tx1"/>
          </a:solidFill>
          <a:latin typeface="+mn-lt"/>
          <a:ea typeface="+mn-ea"/>
        </a:defRPr>
      </a:lvl4pPr>
      <a:lvl5pPr marL="4156075" indent="-462280" algn="l" defTabSz="184467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5pPr>
      <a:lvl6pPr marL="46132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6pPr>
      <a:lvl7pPr marL="50704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7pPr>
      <a:lvl8pPr marL="55276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8pPr>
      <a:lvl9pPr marL="5984875" indent="-462280" algn="l" defTabSz="1845945" rtl="0" eaLnBrk="0" fontAlgn="base" hangingPunct="0">
        <a:spcBef>
          <a:spcPct val="20000"/>
        </a:spcBef>
        <a:spcAft>
          <a:spcPct val="0"/>
        </a:spcAft>
        <a:buChar char="»"/>
        <a:defRPr sz="4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tags" Target="../tags/tag1.xml"/><Relationship Id="rId4" Type="http://schemas.openxmlformats.org/officeDocument/2006/relationships/image" Target="../media/image5.jpe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6"/>
          <p:cNvSpPr/>
          <p:nvPr/>
        </p:nvSpPr>
        <p:spPr>
          <a:xfrm>
            <a:off x="955675" y="4646613"/>
            <a:ext cx="855663" cy="3035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0479" tIns="40239" rIns="80479" bIns="40239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总平面图</a:t>
            </a:r>
            <a:endParaRPr lang="zh-CN" altLang="en-US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77" name="Rectangle 41"/>
          <p:cNvSpPr/>
          <p:nvPr/>
        </p:nvSpPr>
        <p:spPr>
          <a:xfrm>
            <a:off x="614744" y="23605891"/>
            <a:ext cx="16289018" cy="1004594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defTabSz="1844675"/>
            <a:r>
              <a:rPr lang="zh-CN" altLang="en-US" sz="5400" b="0" dirty="0">
                <a:latin typeface="Arial" panose="020B0604020202020204" pitchFamily="34" charset="0"/>
                <a:ea typeface="黑体" panose="02010609060101010101" pitchFamily="49" charset="-122"/>
              </a:rPr>
              <a:t> </a:t>
            </a:r>
            <a:r>
              <a:rPr lang="zh-CN" altLang="en-US" sz="5800" b="0" dirty="0">
                <a:latin typeface="Arial" panose="020B0604020202020204" pitchFamily="34" charset="0"/>
                <a:ea typeface="黑体" panose="02010609060101010101" pitchFamily="49" charset="-122"/>
              </a:rPr>
              <a:t>主要</a:t>
            </a:r>
            <a:r>
              <a:rPr lang="zh-CN" altLang="en-US" sz="5800" b="0" dirty="0">
                <a:ea typeface="黑体" panose="02010609060101010101" pitchFamily="49" charset="-122"/>
              </a:rPr>
              <a:t>规划申报指标</a:t>
            </a:r>
            <a:endParaRPr lang="zh-CN" altLang="en-US" sz="5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78" name="Rectangle 36"/>
          <p:cNvSpPr/>
          <p:nvPr/>
        </p:nvSpPr>
        <p:spPr>
          <a:xfrm>
            <a:off x="23675614" y="10593475"/>
            <a:ext cx="4103554" cy="819928"/>
          </a:xfrm>
          <a:prstGeom prst="rect">
            <a:avLst/>
          </a:prstGeom>
          <a:noFill/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algn="ctr" defTabSz="1844675"/>
            <a:r>
              <a:rPr lang="zh-CN" altLang="en-US" sz="4800" b="0" dirty="0">
                <a:latin typeface="黑体" panose="02010609060101010101" pitchFamily="49" charset="-122"/>
                <a:ea typeface="黑体" panose="02010609060101010101" pitchFamily="49" charset="-122"/>
              </a:rPr>
              <a:t>竣工图</a:t>
            </a:r>
            <a:endParaRPr lang="zh-CN" altLang="zh-CN" sz="48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080" name="Text Box 515"/>
          <p:cNvSpPr txBox="1"/>
          <p:nvPr/>
        </p:nvSpPr>
        <p:spPr>
          <a:xfrm>
            <a:off x="882650" y="3222625"/>
            <a:ext cx="18147030" cy="819928"/>
          </a:xfrm>
          <a:prstGeom prst="rect">
            <a:avLst/>
          </a:prstGeom>
          <a:noFill/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algn="ctr"/>
            <a:r>
              <a:rPr lang="zh-CN" altLang="en-US" sz="4800" dirty="0"/>
              <a:t>云南众驰新材料生产基地建设项目</a:t>
            </a:r>
            <a:endParaRPr lang="zh-CN" altLang="en-US" sz="4800" dirty="0"/>
          </a:p>
        </p:txBody>
      </p:sp>
      <p:sp>
        <p:nvSpPr>
          <p:cNvPr id="3081" name="矩形 2"/>
          <p:cNvSpPr/>
          <p:nvPr/>
        </p:nvSpPr>
        <p:spPr>
          <a:xfrm>
            <a:off x="20075525" y="2789238"/>
            <a:ext cx="22156738" cy="24414162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eaLnBrk="0" hangingPunct="0"/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082" name="直接连接符 4"/>
          <p:cNvCxnSpPr/>
          <p:nvPr/>
        </p:nvCxnSpPr>
        <p:spPr>
          <a:xfrm>
            <a:off x="758825" y="4579938"/>
            <a:ext cx="18288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84" name="Rectangle 34"/>
          <p:cNvSpPr/>
          <p:nvPr/>
        </p:nvSpPr>
        <p:spPr>
          <a:xfrm>
            <a:off x="738188" y="2789238"/>
            <a:ext cx="18334037" cy="24366537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cxnSp>
        <p:nvCxnSpPr>
          <p:cNvPr id="3085" name="直接连接符 4"/>
          <p:cNvCxnSpPr/>
          <p:nvPr/>
        </p:nvCxnSpPr>
        <p:spPr>
          <a:xfrm>
            <a:off x="758825" y="23319544"/>
            <a:ext cx="18288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cxnSp>
        <p:nvCxnSpPr>
          <p:cNvPr id="3086" name="直接连接符 4"/>
          <p:cNvCxnSpPr/>
          <p:nvPr/>
        </p:nvCxnSpPr>
        <p:spPr>
          <a:xfrm>
            <a:off x="20107275" y="24014113"/>
            <a:ext cx="22124988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cxnSp>
      <p:sp>
        <p:nvSpPr>
          <p:cNvPr id="3089" name="Rectangle 36"/>
          <p:cNvSpPr/>
          <p:nvPr/>
        </p:nvSpPr>
        <p:spPr>
          <a:xfrm>
            <a:off x="31526163" y="3071813"/>
            <a:ext cx="893762" cy="2297112"/>
          </a:xfrm>
          <a:prstGeom prst="rect">
            <a:avLst/>
          </a:prstGeom>
          <a:noFill/>
          <a:ln w="9525">
            <a:noFill/>
          </a:ln>
        </p:spPr>
        <p:txBody>
          <a:bodyPr lIns="80479" tIns="40239" rIns="80479" bIns="40239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现状图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092" name="文本框 12"/>
          <p:cNvSpPr txBox="1"/>
          <p:nvPr/>
        </p:nvSpPr>
        <p:spPr>
          <a:xfrm>
            <a:off x="20683538" y="5109847"/>
            <a:ext cx="5165431" cy="3133505"/>
          </a:xfrm>
          <a:prstGeom prst="rect">
            <a:avLst/>
          </a:prstGeom>
          <a:noFill/>
          <a:ln w="9525">
            <a:noFill/>
          </a:ln>
        </p:spPr>
        <p:txBody>
          <a:bodyPr wrap="square" lIns="180000" tIns="180000" rIns="180000" bIns="18000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0" dirty="0">
                <a:latin typeface="+mn-ea"/>
              </a:rPr>
              <a:t>    净用地面积</a:t>
            </a:r>
            <a:r>
              <a:rPr lang="zh-CN" altLang="en-US" sz="2400" b="0" dirty="0" smtClean="0">
                <a:latin typeface="+mn-ea"/>
              </a:rPr>
              <a:t>：</a:t>
            </a:r>
            <a:r>
              <a:rPr lang="en-US" altLang="zh-CN" sz="2400" b="0" dirty="0" smtClean="0">
                <a:latin typeface="+mn-ea"/>
              </a:rPr>
              <a:t>42751.6</a:t>
            </a:r>
            <a:r>
              <a:rPr lang="zh-CN" altLang="en-US" sz="2400" b="0" dirty="0" smtClean="0">
                <a:latin typeface="+mn-ea"/>
              </a:rPr>
              <a:t>㎡</a:t>
            </a:r>
            <a:endParaRPr lang="en-US" altLang="zh-CN" sz="2400" b="0" dirty="0">
              <a:latin typeface="+mj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0" dirty="0" smtClean="0">
                <a:latin typeface="+mn-ea"/>
              </a:rPr>
              <a:t>    项目地块位于</a:t>
            </a:r>
            <a:r>
              <a:rPr lang="zh-CN" altLang="en-US" sz="2400" b="0" dirty="0"/>
              <a:t>安宁工业园区青龙街道办事处白塔村委会。</a:t>
            </a:r>
            <a:endParaRPr lang="zh-CN" altLang="en-US" sz="2400" b="0" dirty="0"/>
          </a:p>
          <a:p>
            <a:pPr>
              <a:lnSpc>
                <a:spcPct val="150000"/>
              </a:lnSpc>
            </a:pPr>
            <a:endParaRPr lang="en-US" altLang="zh-CN" sz="2400" b="0" dirty="0" smtClean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2400" b="0" dirty="0" smtClean="0">
                <a:latin typeface="+mn-ea"/>
              </a:rPr>
              <a:t>    </a:t>
            </a:r>
            <a:endParaRPr lang="en-US" altLang="zh-CN" sz="2400" b="0" dirty="0">
              <a:latin typeface="+mj-ea"/>
            </a:endParaRPr>
          </a:p>
        </p:txBody>
      </p:sp>
      <p:sp>
        <p:nvSpPr>
          <p:cNvPr id="3093" name="Rectangle 36"/>
          <p:cNvSpPr/>
          <p:nvPr/>
        </p:nvSpPr>
        <p:spPr>
          <a:xfrm>
            <a:off x="27375618" y="3008313"/>
            <a:ext cx="2741612" cy="820737"/>
          </a:xfrm>
          <a:prstGeom prst="rect">
            <a:avLst/>
          </a:prstGeom>
          <a:noFill/>
          <a:ln w="9525">
            <a:noFill/>
          </a:ln>
        </p:spPr>
        <p:txBody>
          <a:bodyPr lIns="80479" tIns="40239" rIns="80479" bIns="40239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区位图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103" name="Rectangle 36"/>
          <p:cNvSpPr/>
          <p:nvPr/>
        </p:nvSpPr>
        <p:spPr>
          <a:xfrm>
            <a:off x="21686985" y="3008313"/>
            <a:ext cx="2741613" cy="820737"/>
          </a:xfrm>
          <a:prstGeom prst="rect">
            <a:avLst/>
          </a:prstGeom>
          <a:noFill/>
          <a:ln w="9525">
            <a:noFill/>
          </a:ln>
        </p:spPr>
        <p:txBody>
          <a:bodyPr lIns="80479" tIns="40239" rIns="80479" bIns="40239">
            <a:spAutoFit/>
          </a:bodyPr>
          <a:lstStyle/>
          <a:p>
            <a:pPr algn="ctr" defTabSz="1844675"/>
            <a:r>
              <a:rPr lang="zh-CN" altLang="zh-CN" sz="4800" b="0" dirty="0">
                <a:latin typeface="Arial" panose="020B0604020202020204" pitchFamily="34" charset="0"/>
                <a:ea typeface="黑体" panose="02010609060101010101" pitchFamily="49" charset="-122"/>
              </a:rPr>
              <a:t>项目简介</a:t>
            </a:r>
            <a:endParaRPr lang="zh-CN" altLang="zh-CN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112" name="Rectangle 82"/>
          <p:cNvSpPr/>
          <p:nvPr/>
        </p:nvSpPr>
        <p:spPr>
          <a:xfrm>
            <a:off x="20626063" y="3892550"/>
            <a:ext cx="10636643" cy="5638800"/>
          </a:xfrm>
          <a:prstGeom prst="rect">
            <a:avLst/>
          </a:prstGeom>
          <a:noFill/>
          <a:ln w="6350" cap="rnd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3150" name="AutoShape 218"/>
          <p:cNvSpPr>
            <a:spLocks noChangeAspect="1" noTextEdit="1"/>
          </p:cNvSpPr>
          <p:nvPr/>
        </p:nvSpPr>
        <p:spPr>
          <a:xfrm>
            <a:off x="20626063" y="9915525"/>
            <a:ext cx="20956423" cy="1369036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" name="AutoShape 3"/>
          <p:cNvSpPr>
            <a:spLocks noChangeAspect="1" noTextEdit="1"/>
          </p:cNvSpPr>
          <p:nvPr/>
        </p:nvSpPr>
        <p:spPr>
          <a:xfrm>
            <a:off x="32742822" y="3072130"/>
            <a:ext cx="8825046" cy="672350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2" name="Text Box 3"/>
          <p:cNvSpPr txBox="1">
            <a:spLocks noChangeArrowheads="1"/>
          </p:cNvSpPr>
          <p:nvPr/>
        </p:nvSpPr>
        <p:spPr bwMode="auto">
          <a:xfrm>
            <a:off x="0" y="552450"/>
            <a:ext cx="42808525" cy="154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79" tIns="40239" rIns="80479" bIns="40239">
            <a:spAutoFit/>
          </a:bodyPr>
          <a:lstStyle>
            <a:lvl1pPr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84658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84658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9500" dirty="0">
                <a:solidFill>
                  <a:srgbClr val="CCFFFF"/>
                </a:solidFill>
                <a:ea typeface="黑体" panose="02010609060101010101" pitchFamily="49" charset="-122"/>
              </a:rPr>
              <a:t>安宁市自然资源局建设工程核实前公示</a:t>
            </a:r>
            <a:endParaRPr lang="en-US" altLang="zh-CN" sz="6600" dirty="0">
              <a:solidFill>
                <a:srgbClr val="CCFFFF"/>
              </a:solidFill>
              <a:ea typeface="黑体" panose="02010609060101010101" pitchFamily="49" charset="-122"/>
            </a:endParaRPr>
          </a:p>
        </p:txBody>
      </p:sp>
      <p:sp>
        <p:nvSpPr>
          <p:cNvPr id="53" name="Text Box 66"/>
          <p:cNvSpPr txBox="1">
            <a:spLocks noChangeArrowheads="1"/>
          </p:cNvSpPr>
          <p:nvPr/>
        </p:nvSpPr>
        <p:spPr bwMode="auto">
          <a:xfrm>
            <a:off x="33620075" y="27759025"/>
            <a:ext cx="922178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6000">
                <a:solidFill>
                  <a:srgbClr val="66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安宁市自然资源局</a:t>
            </a:r>
            <a:endParaRPr lang="en-US" altLang="zh-CN" sz="6000">
              <a:solidFill>
                <a:srgbClr val="66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4" name="Text Box 515"/>
          <p:cNvSpPr txBox="1">
            <a:spLocks noChangeArrowheads="1"/>
          </p:cNvSpPr>
          <p:nvPr/>
        </p:nvSpPr>
        <p:spPr bwMode="auto">
          <a:xfrm>
            <a:off x="20683538" y="24334788"/>
            <a:ext cx="21145500" cy="221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479" tIns="40239" rIns="80479" bIns="40239">
            <a:sp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ts val="4000"/>
              </a:lnSpc>
              <a:buClr>
                <a:srgbClr val="FFCC00"/>
              </a:buClr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项目性质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个体企业</a:t>
            </a:r>
            <a:endParaRPr lang="zh-CN" altLang="en-US" sz="30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4000"/>
              </a:lnSpc>
              <a:buClr>
                <a:srgbClr val="FFCC00"/>
              </a:buClr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申报单位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云南众驰工程材料有限公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司</a:t>
            </a:r>
            <a:r>
              <a:rPr lang="zh-CN" altLang="en-US" sz="3000" b="0" dirty="0" smtClean="0">
                <a:latin typeface="黑体" panose="02010609060101010101" pitchFamily="49" charset="-122"/>
                <a:ea typeface="黑体" panose="02010609060101010101" pitchFamily="49" charset="-122"/>
                <a:sym typeface="+mn-lt"/>
              </a:rPr>
              <a:t>                       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公示时间</a:t>
            </a:r>
            <a:r>
              <a:rPr lang="en-US" altLang="zh-CN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: </a:t>
            </a:r>
            <a:r>
              <a:rPr lang="en-US" altLang="zh-CN" sz="3000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月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  </a:t>
            </a:r>
            <a:r>
              <a:rPr lang="zh-CN" altLang="en-US" sz="3000" b="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至 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2023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年 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月</a:t>
            </a:r>
            <a:r>
              <a:rPr lang="en-US" altLang="zh-CN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11</a:t>
            </a:r>
            <a:r>
              <a:rPr lang="zh-CN" altLang="en-US" sz="3000" b="0" dirty="0" smtClean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日</a:t>
            </a:r>
            <a:endParaRPr lang="en-US" altLang="zh-CN" sz="3000" b="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ts val="4000"/>
              </a:lnSpc>
              <a:buClr>
                <a:srgbClr val="FFCC00"/>
              </a:buClr>
            </a:pP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公示地点</a:t>
            </a:r>
            <a:r>
              <a:rPr lang="en-US" altLang="zh-CN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: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安宁市自然资源局官网</a:t>
            </a:r>
            <a:r>
              <a:rPr lang="zh-CN" altLang="zh-CN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zh-CN" altLang="en-US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项目现场；联系地址</a:t>
            </a:r>
            <a:r>
              <a:rPr lang="en-US" altLang="zh-CN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;</a:t>
            </a:r>
            <a:r>
              <a:rPr lang="zh-CN" sz="3000" b="0" dirty="0">
                <a:latin typeface="黑体" panose="02010609060101010101" pitchFamily="49" charset="-122"/>
                <a:ea typeface="黑体" panose="02010609060101010101" pitchFamily="49" charset="-122"/>
              </a:rPr>
              <a:t>安宁市珍泉路宁湖大厦（安宁市自然资源局）</a:t>
            </a:r>
            <a:endParaRPr lang="zh-CN" sz="30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ts val="2000"/>
              </a:lnSpc>
              <a:buClr>
                <a:srgbClr val="FFCC00"/>
              </a:buClr>
            </a:pPr>
            <a:endParaRPr lang="en-US" altLang="zh-CN" sz="28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1" hangingPunct="1">
              <a:lnSpc>
                <a:spcPts val="2000"/>
              </a:lnSpc>
              <a:spcBef>
                <a:spcPct val="20000"/>
              </a:spcBef>
            </a:pPr>
            <a:r>
              <a:rPr lang="zh-CN" altLang="en-US" sz="2800" b="0" dirty="0">
                <a:latin typeface="黑体" panose="02010609060101010101" pitchFamily="49" charset="-122"/>
                <a:ea typeface="黑体" panose="02010609060101010101" pitchFamily="49" charset="-122"/>
              </a:rPr>
              <a:t>监督举报电话：安宁市自然资源局 0871-68697188</a:t>
            </a:r>
            <a:endParaRPr lang="zh-CN" altLang="en-US" sz="28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1" name="Rectangle 36"/>
          <p:cNvSpPr/>
          <p:nvPr/>
        </p:nvSpPr>
        <p:spPr>
          <a:xfrm>
            <a:off x="24032554" y="11916980"/>
            <a:ext cx="821755" cy="24892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algn="ctr" defTabSz="1844675"/>
            <a:endParaRPr lang="zh-CN" altLang="zh-CN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1620286" y="14869443"/>
            <a:ext cx="4680520" cy="3683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US" altLang="zh-CN" sz="1800" b="0" dirty="0">
              <a:latin typeface="+mn-ea"/>
              <a:ea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68943" y="24469014"/>
            <a:ext cx="17444963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zh-CN" altLang="zh-CN" b="0" dirty="0">
                <a:latin typeface="黑体" panose="02010609060101010101" pitchFamily="49" charset="-122"/>
                <a:ea typeface="黑体" panose="02010609060101010101" pitchFamily="49" charset="-122"/>
              </a:rPr>
              <a:t>净用地面积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:42751.60 </a:t>
            </a:r>
            <a:r>
              <a:rPr lang="en-US" altLang="zh-CN" b="0" u="sng" dirty="0"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r>
              <a:rPr lang="en-US" altLang="zh-CN" b="0" baseline="30000" dirty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b="0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总建筑面积</a:t>
            </a:r>
            <a:r>
              <a:rPr lang="zh-CN" altLang="en-US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40425.23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m</a:t>
            </a:r>
            <a:r>
              <a:rPr lang="en-US" altLang="zh-CN" b="0" u="sng" baseline="30000" dirty="0" smtClean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en-US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其中：</a:t>
            </a:r>
            <a:r>
              <a:rPr lang="zh-CN" altLang="zh-CN" b="0" dirty="0">
                <a:latin typeface="黑体" panose="02010609060101010101" pitchFamily="49" charset="-122"/>
                <a:ea typeface="黑体" panose="02010609060101010101" pitchFamily="49" charset="-122"/>
              </a:rPr>
              <a:t>地上建筑面积</a:t>
            </a:r>
            <a:r>
              <a:rPr lang="zh-CN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40093.99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m</a:t>
            </a:r>
            <a:r>
              <a:rPr lang="en-US" altLang="zh-CN" b="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 </a:t>
            </a:r>
            <a:r>
              <a:rPr lang="zh-CN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zh-CN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zh-CN" b="0" dirty="0">
                <a:latin typeface="黑体" panose="02010609060101010101" pitchFamily="49" charset="-122"/>
                <a:ea typeface="黑体" panose="02010609060101010101" pitchFamily="49" charset="-122"/>
              </a:rPr>
              <a:t>绿地面积</a:t>
            </a:r>
            <a:r>
              <a:rPr lang="zh-CN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6129.40m</a:t>
            </a:r>
            <a:r>
              <a:rPr lang="en-US" altLang="zh-CN" b="0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                                               </a:t>
            </a:r>
            <a:r>
              <a:rPr lang="zh-CN" altLang="zh-CN" b="0" dirty="0">
                <a:latin typeface="黑体" panose="02010609060101010101" pitchFamily="49" charset="-122"/>
                <a:ea typeface="黑体" panose="02010609060101010101" pitchFamily="49" charset="-122"/>
              </a:rPr>
              <a:t>地下建筑面积</a:t>
            </a:r>
            <a:r>
              <a:rPr lang="zh-CN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331.24m</a:t>
            </a:r>
            <a:r>
              <a:rPr lang="en-US" altLang="zh-CN" b="0" u="sng" baseline="300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en-US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b="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t">
              <a:lnSpc>
                <a:spcPct val="150000"/>
              </a:lnSpc>
            </a:pP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容积率：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1.73</a:t>
            </a:r>
            <a:r>
              <a:rPr lang="en-US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建筑密度</a:t>
            </a:r>
            <a:r>
              <a:rPr lang="zh-CN" altLang="en-US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47.74%</a:t>
            </a:r>
            <a:r>
              <a:rPr lang="en-US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绿地率</a:t>
            </a:r>
            <a:r>
              <a:rPr lang="zh-CN" altLang="en-US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14.34% </a:t>
            </a:r>
            <a:r>
              <a:rPr lang="en-US" altLang="zh-CN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b="0" dirty="0">
                <a:latin typeface="黑体" panose="02010609060101010101" pitchFamily="49" charset="-122"/>
                <a:ea typeface="黑体" panose="02010609060101010101" pitchFamily="49" charset="-122"/>
              </a:rPr>
              <a:t>停车位</a:t>
            </a:r>
            <a:r>
              <a:rPr lang="zh-CN" altLang="en-US" b="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：</a:t>
            </a:r>
            <a:r>
              <a:rPr lang="en-US" altLang="zh-CN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38</a:t>
            </a:r>
            <a:r>
              <a:rPr lang="zh-CN" altLang="en-US" b="0" u="sng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个</a:t>
            </a:r>
            <a:endParaRPr lang="zh-CN" altLang="zh-CN" b="0" u="sng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endParaRPr lang="zh-CN" altLang="en-US" dirty="0"/>
          </a:p>
        </p:txBody>
      </p:sp>
      <p:sp>
        <p:nvSpPr>
          <p:cNvPr id="88" name="Rectangle 30"/>
          <p:cNvSpPr/>
          <p:nvPr/>
        </p:nvSpPr>
        <p:spPr>
          <a:xfrm>
            <a:off x="28746424" y="6720515"/>
            <a:ext cx="769441" cy="230832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>
            <a:spAutoFit/>
          </a:bodyPr>
          <a:lstStyle/>
          <a:p>
            <a:r>
              <a:rPr lang="zh-CN" altLang="zh-CN" sz="1500" b="0" dirty="0">
                <a:solidFill>
                  <a:srgbClr val="0033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项目用地</a:t>
            </a:r>
            <a:endParaRPr lang="zh-CN" altLang="zh-CN" sz="1800" b="0" dirty="0">
              <a:latin typeface="Arial" panose="020B0604020202020204" pitchFamily="34" charset="0"/>
            </a:endParaRPr>
          </a:p>
        </p:txBody>
      </p:sp>
      <p:sp>
        <p:nvSpPr>
          <p:cNvPr id="86" name="Rectangle 36"/>
          <p:cNvSpPr/>
          <p:nvPr/>
        </p:nvSpPr>
        <p:spPr>
          <a:xfrm>
            <a:off x="32709452" y="13752822"/>
            <a:ext cx="634897" cy="5251910"/>
          </a:xfrm>
          <a:prstGeom prst="rect">
            <a:avLst/>
          </a:prstGeom>
          <a:noFill/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algn="ctr" defTabSz="1844675"/>
            <a:r>
              <a:rPr lang="zh-CN" altLang="en-US" sz="4800" b="0" dirty="0">
                <a:latin typeface="黑体" panose="02010609060101010101" pitchFamily="49" charset="-122"/>
                <a:ea typeface="黑体" panose="02010609060101010101" pitchFamily="49" charset="-122"/>
              </a:rPr>
              <a:t>配套设施布置图</a:t>
            </a:r>
            <a:endParaRPr lang="zh-CN" altLang="zh-CN" sz="4800" b="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6" name="Rectangle 36"/>
          <p:cNvSpPr/>
          <p:nvPr/>
        </p:nvSpPr>
        <p:spPr>
          <a:xfrm>
            <a:off x="13485495" y="10408920"/>
            <a:ext cx="4681855" cy="1062355"/>
          </a:xfrm>
          <a:prstGeom prst="rect">
            <a:avLst/>
          </a:prstGeom>
          <a:noFill/>
          <a:ln w="9525">
            <a:noFill/>
          </a:ln>
        </p:spPr>
        <p:txBody>
          <a:bodyPr wrap="square" lIns="80479" tIns="40239" rIns="80479" bIns="40239">
            <a:noAutofit/>
          </a:bodyPr>
          <a:lstStyle/>
          <a:p>
            <a:pPr algn="ctr" defTabSz="1844675"/>
            <a:r>
              <a:rPr lang="zh-CN" altLang="en-US" sz="32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主要技术经济指标</a:t>
            </a:r>
            <a:endParaRPr lang="zh-CN" altLang="zh-CN" sz="32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08075" y="4799013"/>
            <a:ext cx="855663" cy="3035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0479" tIns="40239" rIns="80479" bIns="40239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总平面图</a:t>
            </a:r>
            <a:endParaRPr lang="zh-CN" altLang="en-US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8" name="Rectangle 36"/>
          <p:cNvSpPr/>
          <p:nvPr/>
        </p:nvSpPr>
        <p:spPr>
          <a:xfrm>
            <a:off x="1260475" y="4951413"/>
            <a:ext cx="855663" cy="30353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lIns="80479" tIns="40239" rIns="80479" bIns="40239">
            <a:spAutoFit/>
          </a:bodyPr>
          <a:lstStyle/>
          <a:p>
            <a:pPr algn="ctr" defTabSz="1844675"/>
            <a:r>
              <a:rPr lang="zh-CN" altLang="en-US" sz="48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总平面图</a:t>
            </a:r>
            <a:endParaRPr lang="zh-CN" altLang="en-US" sz="48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" name="Rectangle 36"/>
          <p:cNvSpPr/>
          <p:nvPr/>
        </p:nvSpPr>
        <p:spPr>
          <a:xfrm>
            <a:off x="8472801" y="5036404"/>
            <a:ext cx="4681848" cy="573706"/>
          </a:xfrm>
          <a:prstGeom prst="rect">
            <a:avLst/>
          </a:prstGeom>
          <a:noFill/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algn="ctr" defTabSz="1844675"/>
            <a:r>
              <a:rPr lang="en-US" altLang="zh-CN" sz="32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N</a:t>
            </a:r>
            <a:endParaRPr lang="zh-CN" altLang="zh-CN" sz="32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1" name="Rectangle 36"/>
          <p:cNvSpPr/>
          <p:nvPr/>
        </p:nvSpPr>
        <p:spPr>
          <a:xfrm>
            <a:off x="5295816" y="19680184"/>
            <a:ext cx="4681848" cy="573706"/>
          </a:xfrm>
          <a:prstGeom prst="rect">
            <a:avLst/>
          </a:prstGeom>
          <a:noFill/>
          <a:ln w="9525">
            <a:noFill/>
          </a:ln>
        </p:spPr>
        <p:txBody>
          <a:bodyPr wrap="square" lIns="80479" tIns="40239" rIns="80479" bIns="40239">
            <a:spAutoFit/>
          </a:bodyPr>
          <a:lstStyle/>
          <a:p>
            <a:pPr algn="ctr" defTabSz="1844675"/>
            <a:r>
              <a:rPr lang="en-US" altLang="zh-CN" sz="3200" b="0" dirty="0" smtClean="0">
                <a:latin typeface="Arial" panose="020B0604020202020204" pitchFamily="34" charset="0"/>
                <a:ea typeface="黑体" panose="02010609060101010101" pitchFamily="49" charset="-122"/>
              </a:rPr>
              <a:t>1:5000</a:t>
            </a:r>
            <a:endParaRPr lang="zh-CN" altLang="zh-CN" sz="3200" b="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9096" y="4932362"/>
            <a:ext cx="4762672" cy="381473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1392" y="3750875"/>
            <a:ext cx="4494578" cy="25282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9" b="5274"/>
          <a:stretch>
            <a:fillRect/>
          </a:stretch>
        </p:blipFill>
        <p:spPr>
          <a:xfrm>
            <a:off x="37959333" y="3744207"/>
            <a:ext cx="3456545" cy="547260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0020" y="6601784"/>
            <a:ext cx="4637323" cy="2608494"/>
          </a:xfrm>
          <a:prstGeom prst="rect">
            <a:avLst/>
          </a:prstGeom>
        </p:spPr>
      </p:pic>
      <p:graphicFrame>
        <p:nvGraphicFramePr>
          <p:cNvPr id="6" name="表格 5"/>
          <p:cNvGraphicFramePr/>
          <p:nvPr>
            <p:custDataLst>
              <p:tags r:id="rId5"/>
            </p:custDataLst>
          </p:nvPr>
        </p:nvGraphicFramePr>
        <p:xfrm>
          <a:off x="13219430" y="11262995"/>
          <a:ext cx="5809615" cy="12015470"/>
        </p:xfrm>
        <a:graphic>
          <a:graphicData uri="http://schemas.openxmlformats.org/drawingml/2006/table">
            <a:tbl>
              <a:tblPr/>
              <a:tblGrid>
                <a:gridCol w="510540"/>
                <a:gridCol w="1211580"/>
                <a:gridCol w="504190"/>
                <a:gridCol w="984250"/>
                <a:gridCol w="986790"/>
                <a:gridCol w="986790"/>
                <a:gridCol w="625475"/>
              </a:tblGrid>
              <a:tr h="652145">
                <a:tc gridSpan="7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5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建设指标完成情况</a:t>
                      </a:r>
                      <a:endParaRPr lang="en-US" altLang="en-US" sz="15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cap="flat">
                      <a:noFill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60833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项目名称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单位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实测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设计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差值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备注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总用地面积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42751.60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66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总建筑面积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40423.08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40425.23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2.15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地上建筑面积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40091.84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40093.99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2.15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rowSpan="6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其中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办公室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2788.22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2788.22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66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综合楼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2681.4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2683.55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2.15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生产车间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34430.89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34430.89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66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水泵房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91.08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91.08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93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配电室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86.62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86.62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5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cap="flat">
                      <a:noFill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值班室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13.63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13.63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053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地下建筑面积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331.24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331.24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地下消防水泵房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建筑占地面积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20325.37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20325.38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0.01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计容建筑面积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73981.45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73983.60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2.15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绿地面积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㎡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6129.40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5800.48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-328.92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403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绿地率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%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14.34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13.57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-0.77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建筑密度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%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47.54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47.54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容积率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1.73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530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机动车停车位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个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38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12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9525" marR="9525" marT="9525" marB="9525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" name="图片 10" descr="2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08340" y="10033635"/>
            <a:ext cx="9354185" cy="13256895"/>
          </a:xfrm>
          <a:prstGeom prst="rect">
            <a:avLst/>
          </a:prstGeom>
        </p:spPr>
      </p:pic>
      <p:pic>
        <p:nvPicPr>
          <p:cNvPr id="16" name="图片 15" descr="2_0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14970" y="11953240"/>
            <a:ext cx="7562215" cy="10694035"/>
          </a:xfrm>
          <a:prstGeom prst="rect">
            <a:avLst/>
          </a:prstGeom>
        </p:spPr>
      </p:pic>
      <p:pic>
        <p:nvPicPr>
          <p:cNvPr id="2" name="图片 1" descr="2_0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5050" y="5461000"/>
            <a:ext cx="10124440" cy="132988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2d049c7e-6d23-4cc1-a9b2-5f005aa6674b}"/>
  <p:tag name="TABLE_ENDDRAG_ORIGIN_RECT" val="457*946"/>
  <p:tag name="TABLE_ENDDRAG_RECT" val="1040*886*457*946"/>
</p:tagLst>
</file>

<file path=ppt/tags/tag2.xml><?xml version="1.0" encoding="utf-8"?>
<p:tagLst xmlns:p="http://schemas.openxmlformats.org/presentationml/2006/main">
  <p:tag name="KSO_WM_DOC_GUID" val="{27e2b95e-1ae3-42bf-92e8-16ede2122daf}"/>
  <p:tag name="COMMONDATA" val="eyJoZGlkIjoiNmQzMWEwYzVjYWViMjE4OGI2YmJkNWFiMjkxNDhkNmQifQ=="/>
  <p:tag name="KSO_WPP_MARK_KEY" val="7387f224-cc04-4b45-9529-da83c3b29e7c"/>
</p:tagLst>
</file>

<file path=ppt/theme/theme1.xml><?xml version="1.0" encoding="utf-8"?>
<a:theme xmlns:a="http://schemas.openxmlformats.org/drawingml/2006/main" name="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CC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sz="3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黑体" panose="02010609060101010101" pitchFamily="49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1003</Words>
  <Application>WPS 演示</Application>
  <PresentationFormat>自定义</PresentationFormat>
  <Paragraphs>312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Arial</vt:lpstr>
      <vt:lpstr>宋体</vt:lpstr>
      <vt:lpstr>Wingdings</vt:lpstr>
      <vt:lpstr>黑体</vt:lpstr>
      <vt:lpstr>微软雅黑</vt:lpstr>
      <vt:lpstr>Arial Unicode MS</vt:lpstr>
      <vt:lpstr>1_默认设计模板</vt:lpstr>
      <vt:lpstr>PowerPoint 演示文稿</vt:lpstr>
    </vt:vector>
  </TitlesOfParts>
  <Company>aa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水&amp;灵</cp:lastModifiedBy>
  <cp:revision>565</cp:revision>
  <cp:lastPrinted>2018-11-16T06:35:00Z</cp:lastPrinted>
  <dcterms:created xsi:type="dcterms:W3CDTF">2016-10-14T12:28:00Z</dcterms:created>
  <dcterms:modified xsi:type="dcterms:W3CDTF">2023-05-01T12:21:11Z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2052-11.1.0.14036</vt:lpwstr>
  </property>
  <property fmtid="{D5CDD505-2E9C-101B-9397-08002B2CF9AE}" pid="3" name="KSORubyTemplateID">
    <vt:lpwstr>2</vt:lpwstr>
  </property>
  <property fmtid="{D5CDD505-2E9C-101B-9397-08002B2CF9AE}" pid="4" name="ICV">
    <vt:lpwstr>FB4141E1A240434D8D368A2C6294C619_13</vt:lpwstr>
  </property>
</Properties>
</file>