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handoutMasterIdLst>
    <p:handoutMasterId r:id="rId6"/>
  </p:handoutMasterIdLst>
  <p:sldIdLst>
    <p:sldId id="267" r:id="rId3"/>
    <p:sldId id="268" r:id="rId5"/>
  </p:sldIdLst>
  <p:sldSz cx="25199975" cy="46799500"/>
  <p:notesSz cx="9144000" cy="6858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05" userDrawn="1">
          <p15:clr>
            <a:srgbClr val="A4A3A4"/>
          </p15:clr>
        </p15:guide>
        <p15:guide id="2" pos="79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DFF"/>
    <a:srgbClr val="FAF708"/>
    <a:srgbClr val="30DD00"/>
    <a:srgbClr val="E1F70C"/>
    <a:srgbClr val="5B9BD5"/>
    <a:srgbClr val="E50D10"/>
    <a:srgbClr val="7FBFFF"/>
    <a:srgbClr val="00DE01"/>
    <a:srgbClr val="00FF01"/>
    <a:srgbClr val="DD0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8"/>
    <p:restoredTop sz="94660"/>
  </p:normalViewPr>
  <p:slideViewPr>
    <p:cSldViewPr snapToGrid="0" showGuides="1">
      <p:cViewPr>
        <p:scale>
          <a:sx n="25" d="100"/>
          <a:sy n="25" d="100"/>
        </p:scale>
        <p:origin x="1980" y="-828"/>
      </p:cViewPr>
      <p:guideLst>
        <p:guide orient="horz" pos="14105"/>
        <p:guide pos="799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5144799-3716-4B39-B312-6456AD6DC247}" type="datetimeFigureOut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600" strike="noStrike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lang="zh-CN" altLang="en-US" sz="1600" strike="noStrike" noProof="1">
              <a:latin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11A5B66-1678-411F-B8FF-CA1D918F0A6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948113" y="857250"/>
            <a:ext cx="12477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单击此处编辑母版文本样式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lang="zh-CN" altLang="en-US" sz="1200" strike="noStrike" noProof="1">
              <a:latin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9218" name="备注占位符 2"/>
          <p:cNvSpPr>
            <a:spLocks noGrp="1"/>
          </p:cNvSpPr>
          <p:nvPr>
            <p:ph type="body"/>
          </p:nvPr>
        </p:nvSpPr>
        <p:spPr>
          <a:xfrm>
            <a:off x="914400" y="3300413"/>
            <a:ext cx="7315200" cy="2700337"/>
          </a:xfrm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1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9218" name="备注占位符 2"/>
          <p:cNvSpPr>
            <a:spLocks noGrp="1"/>
          </p:cNvSpPr>
          <p:nvPr>
            <p:ph type="body"/>
          </p:nvPr>
        </p:nvSpPr>
        <p:spPr>
          <a:xfrm>
            <a:off x="914400" y="3300413"/>
            <a:ext cx="7315200" cy="2700337"/>
          </a:xfrm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1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84599" y="17662810"/>
            <a:ext cx="22430805" cy="6136048"/>
          </a:xfrm>
        </p:spPr>
        <p:txBody>
          <a:bodyPr rIns="25400" anchor="t"/>
          <a:lstStyle>
            <a:lvl1pPr algn="ctr">
              <a:defRPr sz="1488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base"/>
            <a:r>
              <a:rPr lang="zh-CN" altLang="en-US" sz="1488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84599" y="24336001"/>
            <a:ext cx="22430805" cy="6489655"/>
          </a:xfrm>
        </p:spPr>
        <p:txBody>
          <a:bodyPr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6615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1259840" indent="0" algn="ctr">
              <a:buNone/>
              <a:defRPr sz="5510"/>
            </a:lvl2pPr>
            <a:lvl3pPr marL="2520315" indent="0" algn="ctr">
              <a:buNone/>
              <a:defRPr sz="4960"/>
            </a:lvl3pPr>
            <a:lvl4pPr marL="3780155" indent="0" algn="ctr">
              <a:buNone/>
              <a:defRPr sz="4410"/>
            </a:lvl4pPr>
            <a:lvl5pPr marL="5039995" indent="0" algn="ctr">
              <a:buNone/>
              <a:defRPr sz="4410"/>
            </a:lvl5pPr>
            <a:lvl6pPr marL="6299835" indent="0" algn="ctr">
              <a:buNone/>
              <a:defRPr sz="4410"/>
            </a:lvl6pPr>
            <a:lvl7pPr marL="7560310" indent="0" algn="ctr">
              <a:buNone/>
              <a:defRPr sz="4410"/>
            </a:lvl7pPr>
            <a:lvl8pPr marL="8820150" indent="0" algn="ctr">
              <a:buNone/>
              <a:defRPr sz="4410"/>
            </a:lvl8pPr>
            <a:lvl9pPr marL="10079990" indent="0" algn="ctr">
              <a:buNone/>
              <a:defRPr sz="4410"/>
            </a:lvl9pPr>
          </a:lstStyle>
          <a:p>
            <a:pPr fontAlgn="auto"/>
            <a:r>
              <a:rPr lang="zh-CN" altLang="en-US" sz="6615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E48FCA4-123B-488F-95F5-AAF6310859D4}" type="datetimeFigureOut">
              <a:rPr kumimoji="0" lang="zh-CN" altLang="en-US" sz="330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330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30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384698" y="6500055"/>
            <a:ext cx="22430805" cy="3439370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E48FCA4-123B-488F-95F5-AAF6310859D4}" type="datetimeFigureOut">
              <a:rPr kumimoji="0" lang="zh-CN" altLang="en-US" sz="330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330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30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84599" y="17662810"/>
            <a:ext cx="22430805" cy="6136048"/>
          </a:xfrm>
        </p:spPr>
        <p:txBody>
          <a:bodyPr rIns="25400" anchor="t"/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1488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 fontAlgn="auto"/>
            <a:r>
              <a:rPr lang="zh-CN" altLang="en-US" sz="14880"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E48FCA4-123B-488F-95F5-AAF6310859D4}" type="datetimeFigureOut">
              <a:rPr kumimoji="0" lang="zh-CN" altLang="en-US" sz="330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330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30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84599" y="2948032"/>
            <a:ext cx="22430805" cy="4422047"/>
          </a:xfrm>
        </p:spPr>
        <p:txBody>
          <a:bodyPr/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771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 fontAlgn="auto"/>
            <a:r>
              <a:rPr sz="7715"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4599" y="8844095"/>
            <a:ext cx="22430805" cy="34402948"/>
          </a:xfrm>
        </p:spPr>
        <p:txBody>
          <a:bodyPr>
            <a:noAutofit/>
          </a:bodyPr>
          <a:lstStyle>
            <a:lvl1pPr marL="629920" marR="0" lvl="0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1889760" marR="0" lvl="1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3150235" marR="0" lvl="2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4410075" marR="0" lvl="3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5669915" marR="0" lvl="4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r>
              <a:rPr sz="4410"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z="4410"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z="4410"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z="4410"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z="4410"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E48FCA4-123B-488F-95F5-AAF6310859D4}" type="datetimeFigureOut">
              <a:rPr kumimoji="0" lang="zh-CN" altLang="en-US" sz="330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330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30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84698" y="25991334"/>
            <a:ext cx="22430805" cy="4264034"/>
          </a:xfrm>
        </p:spPr>
        <p:txBody>
          <a:bodyPr rIns="63500" anchor="t"/>
          <a:lstStyle>
            <a:lvl1pPr>
              <a:defRPr sz="992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pPr fontAlgn="base"/>
            <a:r>
              <a:rPr lang="zh-CN" altLang="en-US" sz="9920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84687" y="30788334"/>
            <a:ext cx="22430805" cy="7356328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441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1259840" indent="0">
              <a:buNone/>
              <a:defRPr sz="5510">
                <a:solidFill>
                  <a:schemeClr val="tx1">
                    <a:tint val="75000"/>
                  </a:schemeClr>
                </a:solidFill>
              </a:defRPr>
            </a:lvl2pPr>
            <a:lvl3pPr marL="2520315" indent="0">
              <a:buNone/>
              <a:defRPr sz="4960">
                <a:solidFill>
                  <a:schemeClr val="tx1">
                    <a:tint val="75000"/>
                  </a:schemeClr>
                </a:solidFill>
              </a:defRPr>
            </a:lvl3pPr>
            <a:lvl4pPr marL="378015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4pPr>
            <a:lvl5pPr marL="503999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5pPr>
            <a:lvl6pPr marL="629983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6pPr>
            <a:lvl7pPr marL="756031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7pPr>
            <a:lvl8pPr marL="882015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8pPr>
            <a:lvl9pPr marL="1007999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z="441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E48FCA4-123B-488F-95F5-AAF6310859D4}" type="datetimeFigureOut">
              <a:rPr kumimoji="0" lang="zh-CN" altLang="en-US" sz="330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330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30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84599" y="2948032"/>
            <a:ext cx="22430805" cy="4422047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771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 fontAlgn="auto"/>
            <a:r>
              <a:rPr sz="7715"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384698" y="8844095"/>
            <a:ext cx="10920087" cy="34393702"/>
          </a:xfrm>
        </p:spPr>
        <p:txBody>
          <a:bodyPr>
            <a:noAutofit/>
          </a:bodyPr>
          <a:lstStyle>
            <a:lvl1pPr marL="629920" marR="0" lvl="0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1889760" marR="0" lvl="1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3150235" marR="0" lvl="2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4410075" marR="0" lvl="3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5669915" marR="0" lvl="4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r>
              <a:rPr sz="4410"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z="4410"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z="4410"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z="4410"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z="4410"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895317" y="8844095"/>
            <a:ext cx="10920087" cy="34393702"/>
          </a:xfrm>
        </p:spPr>
        <p:txBody>
          <a:bodyPr>
            <a:noAutofit/>
          </a:bodyPr>
          <a:lstStyle>
            <a:lvl1pPr>
              <a:defRPr sz="441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441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441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441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441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base"/>
            <a:r>
              <a:rPr lang="zh-CN" altLang="en-US" sz="4410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4410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441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441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441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E48FCA4-123B-488F-95F5-AAF6310859D4}" type="datetimeFigureOut">
              <a:rPr kumimoji="0" lang="zh-CN" altLang="en-US" sz="330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330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30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84599" y="2948032"/>
            <a:ext cx="22430805" cy="4422047"/>
          </a:xfrm>
        </p:spPr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771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 fontAlgn="auto"/>
            <a:r>
              <a:rPr sz="7715"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84698" y="8844095"/>
            <a:ext cx="10920087" cy="2600021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551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1259840" indent="0">
              <a:buNone/>
              <a:defRPr sz="5510" b="1"/>
            </a:lvl2pPr>
            <a:lvl3pPr marL="2520315" indent="0">
              <a:buNone/>
              <a:defRPr sz="4960" b="1"/>
            </a:lvl3pPr>
            <a:lvl4pPr marL="3780155" indent="0">
              <a:buNone/>
              <a:defRPr sz="4410" b="1"/>
            </a:lvl4pPr>
            <a:lvl5pPr marL="5039995" indent="0">
              <a:buNone/>
              <a:defRPr sz="4410" b="1"/>
            </a:lvl5pPr>
            <a:lvl6pPr marL="6299835" indent="0">
              <a:buNone/>
              <a:defRPr sz="4410" b="1"/>
            </a:lvl6pPr>
            <a:lvl7pPr marL="7560310" indent="0">
              <a:buNone/>
              <a:defRPr sz="4410" b="1"/>
            </a:lvl7pPr>
            <a:lvl8pPr marL="8820150" indent="0">
              <a:buNone/>
              <a:defRPr sz="4410" b="1"/>
            </a:lvl8pPr>
            <a:lvl9pPr marL="10079990" indent="0">
              <a:buNone/>
              <a:defRPr sz="4410" b="1"/>
            </a:lvl9pPr>
          </a:lstStyle>
          <a:p>
            <a:pPr lvl="0" fontAlgn="auto"/>
            <a:r>
              <a:rPr lang="zh-CN" altLang="en-US" sz="551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384687" y="12208693"/>
            <a:ext cx="10920000" cy="31065115"/>
          </a:xfrm>
        </p:spPr>
        <p:txBody>
          <a:bodyPr>
            <a:noAutofit/>
          </a:bodyPr>
          <a:lstStyle>
            <a:lvl1pPr marL="629920" marR="0" lvl="0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1889760" marR="0" lvl="1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3150235" marR="0" lvl="2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4410075" marR="0" lvl="3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5669915" marR="0" lvl="4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r>
              <a:rPr sz="4410"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z="4410"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z="4410"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z="4410"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z="4410"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2888853" y="8844095"/>
            <a:ext cx="10920087" cy="2600021"/>
          </a:xfrm>
        </p:spPr>
        <p:txBody>
          <a:bodyPr tIns="38100" rIns="76200" bIns="3810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551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1259840" indent="0">
              <a:buNone/>
              <a:defRPr sz="5510" b="1"/>
            </a:lvl2pPr>
            <a:lvl3pPr marL="2520315" indent="0">
              <a:buNone/>
              <a:defRPr sz="4960" b="1"/>
            </a:lvl3pPr>
            <a:lvl4pPr marL="3780155" indent="0">
              <a:buNone/>
              <a:defRPr sz="4410" b="1"/>
            </a:lvl4pPr>
            <a:lvl5pPr marL="5039995" indent="0">
              <a:buNone/>
              <a:defRPr sz="4410" b="1"/>
            </a:lvl5pPr>
            <a:lvl6pPr marL="6299835" indent="0">
              <a:buNone/>
              <a:defRPr sz="4410" b="1"/>
            </a:lvl6pPr>
            <a:lvl7pPr marL="7560310" indent="0">
              <a:buNone/>
              <a:defRPr sz="4410" b="1"/>
            </a:lvl7pPr>
            <a:lvl8pPr marL="8820150" indent="0">
              <a:buNone/>
              <a:defRPr sz="4410" b="1"/>
            </a:lvl8pPr>
            <a:lvl9pPr marL="10079990" indent="0">
              <a:buNone/>
              <a:defRPr sz="4410" b="1"/>
            </a:lvl9pPr>
          </a:lstStyle>
          <a:p>
            <a:pPr lvl="0" fontAlgn="auto"/>
            <a:r>
              <a:rPr lang="zh-CN" altLang="en-US" sz="5510" strike="noStrike" noProof="1">
                <a:sym typeface="+mn-ea"/>
              </a:rPr>
              <a:t>单击此处编辑母版文本样式</a:t>
            </a:r>
            <a:endParaRPr lang="zh-CN" altLang="en-US"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2888853" y="12208693"/>
            <a:ext cx="10920087" cy="31065115"/>
          </a:xfrm>
        </p:spPr>
        <p:txBody>
          <a:bodyPr>
            <a:noAutofit/>
          </a:bodyPr>
          <a:lstStyle>
            <a:lvl1pPr marL="629920" marR="0" lvl="0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1889760" marR="0" lvl="1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3150235" marR="0" lvl="2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4410075" marR="0" lvl="3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5669915" marR="0" lvl="4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r>
              <a:rPr sz="4410"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z="4410"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z="4410"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z="4410"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z="4410"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E48FCA4-123B-488F-95F5-AAF6310859D4}" type="datetimeFigureOut">
              <a:rPr kumimoji="0" lang="zh-CN" altLang="en-US" sz="330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330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30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771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 fontAlgn="auto"/>
            <a:r>
              <a:rPr sz="7715"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E48FCA4-123B-488F-95F5-AAF6310859D4}" type="datetimeFigureOut">
              <a:rPr kumimoji="0" lang="zh-CN" altLang="en-US" sz="330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330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30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E48FCA4-123B-488F-95F5-AAF6310859D4}" type="datetimeFigureOut">
              <a:rPr kumimoji="0" lang="zh-CN" altLang="en-US" sz="330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330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30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84698" y="8844095"/>
            <a:ext cx="10920087" cy="34393702"/>
          </a:xfrm>
        </p:spPr>
        <p:txBody>
          <a:bodyPr vert="horz" wrap="square" lIns="101600" tIns="0" rIns="82550" bIns="0" numCol="1" rtlCol="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1889760" marR="0" lvl="1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441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3150235" marR="0" lvl="2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4410075" marR="0" lvl="3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5669915" marR="0" lvl="4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4410" b="0" i="0" u="none" strike="noStrike" kern="1200" cap="none" spc="150" normalizeH="0" baseline="0" noProof="1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895416" y="8844095"/>
            <a:ext cx="10920087" cy="34393702"/>
          </a:xfrm>
        </p:spPr>
        <p:txBody>
          <a:bodyPr/>
          <a:lstStyle>
            <a:lvl1pPr marL="629920" marR="0" lvl="0" indent="-629920" algn="l" defTabSz="914400" rtl="0" eaLnBrk="1" fontAlgn="auto" latinLnBrk="0" hangingPunct="1">
              <a:lnSpc>
                <a:spcPct val="130000"/>
              </a:lnSpc>
              <a:spcBef>
                <a:spcPts val="5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441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 fontAlgn="auto"/>
            <a:r>
              <a:rPr sz="4410"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E48FCA4-123B-488F-95F5-AAF6310859D4}" type="datetimeFigureOut">
              <a:rPr kumimoji="0" lang="zh-CN" altLang="en-US" sz="330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330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30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1849787" y="6500055"/>
            <a:ext cx="1965617" cy="36774694"/>
          </a:xfrm>
        </p:spPr>
        <p:txBody>
          <a:bodyPr vert="eaVert"/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661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 fontAlgn="auto"/>
            <a:r>
              <a:rPr sz="6615"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384687" y="6500000"/>
            <a:ext cx="20313988" cy="36774694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E48FCA4-123B-488F-95F5-AAF6310859D4}" type="datetimeFigureOut">
              <a:rPr kumimoji="0" lang="zh-CN" altLang="en-US" sz="330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330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30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.xml"/><Relationship Id="rId16" Type="http://schemas.openxmlformats.org/officeDocument/2006/relationships/tags" Target="../tags/tag5.xml"/><Relationship Id="rId15" Type="http://schemas.openxmlformats.org/officeDocument/2006/relationships/tags" Target="../tags/tag4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1384300" y="2947988"/>
            <a:ext cx="22431375" cy="44227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1600" tIns="38100" rIns="76200" bIns="38100"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13"/>
            </p:custDataLst>
          </p:nvPr>
        </p:nvSpPr>
        <p:spPr>
          <a:xfrm>
            <a:off x="1384300" y="8843963"/>
            <a:ext cx="22431375" cy="343931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1600" tIns="0" rIns="82550" bIns="0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628650"/>
            <a:r>
              <a:rPr lang="zh-CN" altLang="en-US"/>
              <a:t>第二级</a:t>
            </a:r>
            <a:endParaRPr lang="zh-CN" altLang="en-US"/>
          </a:p>
          <a:p>
            <a:pPr lvl="2" indent="-628650"/>
            <a:r>
              <a:rPr lang="zh-CN" altLang="en-US"/>
              <a:t>第三级</a:t>
            </a:r>
            <a:endParaRPr lang="zh-CN" altLang="en-US"/>
          </a:p>
          <a:p>
            <a:pPr lvl="3" indent="-628650"/>
            <a:r>
              <a:rPr lang="zh-CN" altLang="en-US"/>
              <a:t>第四级</a:t>
            </a:r>
            <a:endParaRPr lang="zh-CN" altLang="en-US"/>
          </a:p>
          <a:p>
            <a:pPr lvl="4" indent="-62865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1817688" y="43332400"/>
            <a:ext cx="5581650" cy="2162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3305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E48FCA4-123B-488F-95F5-AAF6310859D4}" type="datetimeFigureOut">
              <a:rPr kumimoji="0" lang="zh-CN" altLang="en-US" sz="3305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330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8507413" y="43332400"/>
            <a:ext cx="8185150" cy="2162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305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30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17797463" y="43332400"/>
            <a:ext cx="5580063" cy="2162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3300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2519680" rtl="0" eaLnBrk="0" fontAlgn="base" hangingPunct="0">
        <a:spcBef>
          <a:spcPct val="0"/>
        </a:spcBef>
        <a:spcAft>
          <a:spcPct val="0"/>
        </a:spcAft>
        <a:defRPr sz="7700" b="1" kern="1200" spc="200">
          <a:solidFill>
            <a:schemeClr val="tx1"/>
          </a:solidFill>
          <a:latin typeface="+mj-lt"/>
          <a:ea typeface="+mj-ea"/>
          <a:cs typeface="+mj-cs"/>
        </a:defRPr>
      </a:lvl1pPr>
      <a:lvl2pPr algn="l" defTabSz="2519680" rtl="0" eaLnBrk="0" fontAlgn="base" hangingPunct="0">
        <a:spcBef>
          <a:spcPct val="0"/>
        </a:spcBef>
        <a:spcAft>
          <a:spcPct val="0"/>
        </a:spcAft>
        <a:defRPr sz="77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2519680" rtl="0" eaLnBrk="0" fontAlgn="base" hangingPunct="0">
        <a:spcBef>
          <a:spcPct val="0"/>
        </a:spcBef>
        <a:spcAft>
          <a:spcPct val="0"/>
        </a:spcAft>
        <a:defRPr sz="77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2519680" rtl="0" eaLnBrk="0" fontAlgn="base" hangingPunct="0">
        <a:spcBef>
          <a:spcPct val="0"/>
        </a:spcBef>
        <a:spcAft>
          <a:spcPct val="0"/>
        </a:spcAft>
        <a:defRPr sz="77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2519680" rtl="0" eaLnBrk="0" fontAlgn="base" hangingPunct="0">
        <a:spcBef>
          <a:spcPct val="0"/>
        </a:spcBef>
        <a:spcAft>
          <a:spcPct val="0"/>
        </a:spcAft>
        <a:defRPr sz="77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2519680" rtl="0" fontAlgn="base">
        <a:spcBef>
          <a:spcPct val="0"/>
        </a:spcBef>
        <a:spcAft>
          <a:spcPct val="0"/>
        </a:spcAft>
        <a:defRPr sz="77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2519680" rtl="0" fontAlgn="base">
        <a:spcBef>
          <a:spcPct val="0"/>
        </a:spcBef>
        <a:spcAft>
          <a:spcPct val="0"/>
        </a:spcAft>
        <a:defRPr sz="77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2519680" rtl="0" fontAlgn="base">
        <a:spcBef>
          <a:spcPct val="0"/>
        </a:spcBef>
        <a:spcAft>
          <a:spcPct val="0"/>
        </a:spcAft>
        <a:defRPr sz="77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2519680" rtl="0" fontAlgn="base">
        <a:spcBef>
          <a:spcPct val="0"/>
        </a:spcBef>
        <a:spcAft>
          <a:spcPct val="0"/>
        </a:spcAft>
        <a:defRPr sz="77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628650" indent="-628650" algn="l" defTabSz="2519680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4400" kern="1200" spc="150">
          <a:solidFill>
            <a:schemeClr val="tx1"/>
          </a:solidFill>
          <a:latin typeface="+mn-lt"/>
          <a:ea typeface="+mn-ea"/>
          <a:cs typeface="+mn-cs"/>
        </a:defRPr>
      </a:lvl1pPr>
      <a:lvl2pPr marL="1889125" indent="-628650" algn="l" defTabSz="2519680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4435475" algn="l"/>
        </a:tabLst>
        <a:defRPr sz="4400" kern="1200" spc="150">
          <a:solidFill>
            <a:schemeClr val="tx1"/>
          </a:solidFill>
          <a:latin typeface="+mn-lt"/>
          <a:ea typeface="+mn-ea"/>
          <a:cs typeface="+mn-cs"/>
        </a:defRPr>
      </a:lvl2pPr>
      <a:lvl3pPr marL="3149600" indent="-628650" algn="l" defTabSz="2519680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4435475" algn="l"/>
        </a:tabLst>
        <a:defRPr sz="4400" kern="1200" spc="150">
          <a:solidFill>
            <a:schemeClr val="tx1"/>
          </a:solidFill>
          <a:latin typeface="+mn-lt"/>
          <a:ea typeface="+mn-ea"/>
          <a:cs typeface="+mn-cs"/>
        </a:defRPr>
      </a:lvl3pPr>
      <a:lvl4pPr marL="4410075" indent="-628650" algn="l" defTabSz="2519680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4435475" algn="l"/>
        </a:tabLst>
        <a:defRPr sz="4400" kern="1200" spc="150">
          <a:solidFill>
            <a:schemeClr val="tx1"/>
          </a:solidFill>
          <a:latin typeface="+mn-lt"/>
          <a:ea typeface="+mn-ea"/>
          <a:cs typeface="+mn-cs"/>
        </a:defRPr>
      </a:lvl4pPr>
      <a:lvl5pPr marL="5669280" indent="-628650" algn="l" defTabSz="2519680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4435475" algn="l"/>
        </a:tabLst>
        <a:defRPr sz="4400" kern="1200" spc="150">
          <a:solidFill>
            <a:schemeClr val="tx1"/>
          </a:solidFill>
          <a:latin typeface="+mn-lt"/>
          <a:ea typeface="+mn-ea"/>
          <a:cs typeface="+mn-cs"/>
        </a:defRPr>
      </a:lvl5pPr>
      <a:lvl6pPr marL="6929755" indent="-629920" algn="l" defTabSz="2520315" rtl="0" eaLnBrk="1" latinLnBrk="0" hangingPunct="1">
        <a:lnSpc>
          <a:spcPct val="90000"/>
        </a:lnSpc>
        <a:spcBef>
          <a:spcPct val="277000"/>
        </a:spcBef>
        <a:buFont typeface="Arial" panose="020B0604020202020204" pitchFamily="34" charset="0"/>
        <a:buChar char="•"/>
        <a:defRPr sz="4960" kern="1200">
          <a:solidFill>
            <a:schemeClr val="tx1"/>
          </a:solidFill>
          <a:latin typeface="+mn-lt"/>
          <a:ea typeface="+mn-ea"/>
          <a:cs typeface="+mn-cs"/>
        </a:defRPr>
      </a:lvl6pPr>
      <a:lvl7pPr marL="8190230" indent="-629920" algn="l" defTabSz="2520315" rtl="0" eaLnBrk="1" latinLnBrk="0" hangingPunct="1">
        <a:lnSpc>
          <a:spcPct val="90000"/>
        </a:lnSpc>
        <a:spcBef>
          <a:spcPct val="277000"/>
        </a:spcBef>
        <a:buFont typeface="Arial" panose="020B0604020202020204" pitchFamily="34" charset="0"/>
        <a:buChar char="•"/>
        <a:defRPr sz="4960" kern="1200">
          <a:solidFill>
            <a:schemeClr val="tx1"/>
          </a:solidFill>
          <a:latin typeface="+mn-lt"/>
          <a:ea typeface="+mn-ea"/>
          <a:cs typeface="+mn-cs"/>
        </a:defRPr>
      </a:lvl7pPr>
      <a:lvl8pPr marL="9450070" indent="-629920" algn="l" defTabSz="2520315" rtl="0" eaLnBrk="1" latinLnBrk="0" hangingPunct="1">
        <a:lnSpc>
          <a:spcPct val="90000"/>
        </a:lnSpc>
        <a:spcBef>
          <a:spcPct val="277000"/>
        </a:spcBef>
        <a:buFont typeface="Arial" panose="020B0604020202020204" pitchFamily="34" charset="0"/>
        <a:buChar char="•"/>
        <a:defRPr sz="4960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10" indent="-629920" algn="l" defTabSz="2520315" rtl="0" eaLnBrk="1" latinLnBrk="0" hangingPunct="1">
        <a:lnSpc>
          <a:spcPct val="90000"/>
        </a:lnSpc>
        <a:spcBef>
          <a:spcPct val="277000"/>
        </a:spcBef>
        <a:buFont typeface="Arial" panose="020B0604020202020204" pitchFamily="34" charset="0"/>
        <a:buChar char="•"/>
        <a:defRPr sz="4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520315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1pPr>
      <a:lvl2pPr marL="1259840" algn="l" defTabSz="2520315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2pPr>
      <a:lvl3pPr marL="2520315" algn="l" defTabSz="2520315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3pPr>
      <a:lvl4pPr marL="3780155" algn="l" defTabSz="2520315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5" algn="l" defTabSz="2520315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5pPr>
      <a:lvl6pPr marL="6299835" algn="l" defTabSz="2520315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6pPr>
      <a:lvl7pPr marL="7560310" algn="l" defTabSz="2520315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7pPr>
      <a:lvl8pPr marL="8820150" algn="l" defTabSz="2520315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90" algn="l" defTabSz="2520315" rtl="0" eaLnBrk="1" latinLnBrk="0" hangingPunct="1">
        <a:defRPr sz="4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8.xml"/><Relationship Id="rId2" Type="http://schemas.openxmlformats.org/officeDocument/2006/relationships/image" Target="../media/image3.jpeg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7"/>
          <p:cNvSpPr/>
          <p:nvPr/>
        </p:nvSpPr>
        <p:spPr>
          <a:xfrm>
            <a:off x="0" y="0"/>
            <a:ext cx="25204738" cy="5491163"/>
          </a:xfrm>
          <a:custGeom>
            <a:avLst/>
            <a:gdLst/>
            <a:ahLst/>
            <a:cxnLst>
              <a:cxn ang="0">
                <a:pos x="0" y="41724133"/>
              </a:cxn>
              <a:cxn ang="0">
                <a:pos x="136561199" y="41724133"/>
              </a:cxn>
              <a:cxn ang="0">
                <a:pos x="136561199" y="0"/>
              </a:cxn>
              <a:cxn ang="0">
                <a:pos x="0" y="0"/>
              </a:cxn>
              <a:cxn ang="0">
                <a:pos x="0" y="41724133"/>
              </a:cxn>
            </a:cxnLst>
            <a:rect l="0" t="0" r="0" b="0"/>
            <a:pathLst>
              <a:path w="10828020" h="1991995">
                <a:moveTo>
                  <a:pt x="0" y="1991861"/>
                </a:moveTo>
                <a:lnTo>
                  <a:pt x="10827493" y="1991861"/>
                </a:lnTo>
                <a:lnTo>
                  <a:pt x="10827493" y="0"/>
                </a:lnTo>
                <a:lnTo>
                  <a:pt x="0" y="0"/>
                </a:lnTo>
                <a:lnTo>
                  <a:pt x="0" y="1991861"/>
                </a:lnTo>
                <a:close/>
              </a:path>
            </a:pathLst>
          </a:custGeom>
          <a:solidFill>
            <a:srgbClr val="0C478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object 7"/>
          <p:cNvSpPr/>
          <p:nvPr/>
        </p:nvSpPr>
        <p:spPr>
          <a:xfrm>
            <a:off x="-19050" y="44748450"/>
            <a:ext cx="25204738" cy="2043113"/>
          </a:xfrm>
          <a:custGeom>
            <a:avLst/>
            <a:gdLst/>
            <a:ahLst/>
            <a:cxnLst>
              <a:cxn ang="0">
                <a:pos x="0" y="41724133"/>
              </a:cxn>
              <a:cxn ang="0">
                <a:pos x="136561199" y="41724133"/>
              </a:cxn>
              <a:cxn ang="0">
                <a:pos x="136561199" y="0"/>
              </a:cxn>
              <a:cxn ang="0">
                <a:pos x="0" y="0"/>
              </a:cxn>
              <a:cxn ang="0">
                <a:pos x="0" y="41724133"/>
              </a:cxn>
            </a:cxnLst>
            <a:rect l="0" t="0" r="0" b="0"/>
            <a:pathLst>
              <a:path w="10828020" h="1991995">
                <a:moveTo>
                  <a:pt x="0" y="1991861"/>
                </a:moveTo>
                <a:lnTo>
                  <a:pt x="10827493" y="1991861"/>
                </a:lnTo>
                <a:lnTo>
                  <a:pt x="10827493" y="0"/>
                </a:lnTo>
                <a:lnTo>
                  <a:pt x="0" y="0"/>
                </a:lnTo>
                <a:lnTo>
                  <a:pt x="0" y="1991861"/>
                </a:lnTo>
                <a:close/>
              </a:path>
            </a:pathLst>
          </a:custGeom>
          <a:solidFill>
            <a:srgbClr val="0C478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32" name="TextBox 81"/>
          <p:cNvSpPr txBox="1"/>
          <p:nvPr/>
        </p:nvSpPr>
        <p:spPr>
          <a:xfrm flipH="1">
            <a:off x="13614988" y="6170099"/>
            <a:ext cx="2266950" cy="828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800" dirty="0">
                <a:latin typeface="Arial" panose="020B0604020202020204" pitchFamily="34" charset="0"/>
                <a:ea typeface="黑体" panose="02010609060101010101" pitchFamily="49" charset="-122"/>
              </a:rPr>
              <a:t>区位图</a:t>
            </a:r>
            <a:endParaRPr lang="zh-CN" altLang="en-US" sz="48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234" name="TextBox 81"/>
          <p:cNvSpPr txBox="1"/>
          <p:nvPr/>
        </p:nvSpPr>
        <p:spPr>
          <a:xfrm>
            <a:off x="628650" y="18015585"/>
            <a:ext cx="83426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800" dirty="0">
                <a:latin typeface="Arial" panose="020B0604020202020204" pitchFamily="34" charset="0"/>
                <a:ea typeface="黑体" panose="02010609060101010101" pitchFamily="49" charset="-122"/>
              </a:rPr>
              <a:t>经批准的用地规划图</a:t>
            </a:r>
            <a:endParaRPr lang="zh-CN" altLang="en-US" sz="48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28650" y="19102070"/>
            <a:ext cx="23999190" cy="25123775"/>
          </a:xfrm>
          <a:prstGeom prst="rect">
            <a:avLst/>
          </a:prstGeom>
          <a:noFill/>
          <a:ln w="793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847725" y="7248525"/>
          <a:ext cx="11432540" cy="11685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310"/>
                <a:gridCol w="8444230"/>
              </a:tblGrid>
              <a:tr h="63766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36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批准情况：</a:t>
                      </a:r>
                      <a:endParaRPr lang="zh-CN" altLang="en-US" sz="3600" b="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endParaRPr lang="zh-CN" altLang="en-US" sz="3600" b="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520315" rtl="0" eaLnBrk="1" latinLnBrk="0" hangingPunct="1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3600" b="0" kern="12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2023</a:t>
                      </a:r>
                      <a:r>
                        <a:rPr lang="zh-CN" altLang="en-US" sz="3600" b="0" kern="12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年</a:t>
                      </a:r>
                      <a:r>
                        <a:rPr lang="en-US" altLang="zh-CN" sz="3600" b="0" kern="12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7</a:t>
                      </a:r>
                      <a:r>
                        <a:rPr lang="zh-CN" altLang="en-US" sz="3600" b="0" kern="12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月</a:t>
                      </a:r>
                      <a:r>
                        <a:rPr lang="en-US" altLang="zh-CN" sz="3600" b="0" kern="12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14</a:t>
                      </a:r>
                      <a:r>
                        <a:rPr lang="zh-CN" altLang="en-US" sz="3600" b="0" kern="12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日</a:t>
                      </a:r>
                      <a:r>
                        <a:rPr lang="en-US" altLang="zh-CN" sz="3600" b="0" kern="12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《</a:t>
                      </a:r>
                      <a:r>
                        <a:rPr lang="zh-CN" altLang="en-US" sz="3600" b="0" kern="12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安宁市南亚国际陆港控制性详细规划</a:t>
                      </a:r>
                      <a:r>
                        <a:rPr lang="en-US" altLang="zh-CN" sz="3600" b="0" kern="12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AN-NYLG2-H</a:t>
                      </a:r>
                      <a:r>
                        <a:rPr lang="zh-CN" altLang="en-US" sz="3600" b="0" kern="12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、</a:t>
                      </a:r>
                      <a:r>
                        <a:rPr lang="en-US" altLang="zh-CN" sz="3600" b="0" kern="12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AN-NYLG2-G</a:t>
                      </a:r>
                      <a:r>
                        <a:rPr lang="zh-CN" altLang="en-US" sz="3600" b="0" kern="12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图则局部地块修改方案</a:t>
                      </a:r>
                      <a:r>
                        <a:rPr lang="en-US" altLang="zh-CN" sz="3600" b="0" kern="12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》</a:t>
                      </a:r>
                      <a:r>
                        <a:rPr lang="zh-CN" altLang="en-US" sz="3600" b="0" kern="120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通过安宁市城乡规划委员会</a:t>
                      </a:r>
                      <a:r>
                        <a:rPr lang="en-US" altLang="zh-CN" sz="3600" b="0" kern="12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2023年第7次会议</a:t>
                      </a:r>
                      <a:r>
                        <a:rPr lang="zh-CN" altLang="en-US" sz="3600" b="0" kern="120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审议</a:t>
                      </a:r>
                      <a:r>
                        <a:rPr lang="zh-CN" altLang="en-US" sz="3600" b="0" kern="120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。</a:t>
                      </a:r>
                      <a:endParaRPr lang="en-US" altLang="zh-CN" sz="3600" b="0" kern="120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  <a:sym typeface="+mn-ea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endParaRPr lang="en-US" altLang="zh-CN" sz="3600" b="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  <a:sym typeface="+mn-ea"/>
                      </a:endParaRPr>
                    </a:p>
                  </a:txBody>
                  <a:tcPr>
                    <a:noFill/>
                  </a:tcPr>
                </a:tc>
              </a:tr>
              <a:tr h="17373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3600" dirty="0">
                          <a:highlight>
                            <a:srgbClr val="FFFF00"/>
                          </a:highlight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公布时间：</a:t>
                      </a:r>
                      <a:endParaRPr lang="zh-CN" altLang="en-US" sz="3600" dirty="0">
                        <a:highlight>
                          <a:srgbClr val="FFFF00"/>
                        </a:highlight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3600" b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2023</a:t>
                      </a:r>
                      <a:r>
                        <a:rPr lang="zh-CN" altLang="en-US" sz="3600">
                          <a:highlight>
                            <a:srgbClr val="FFFF00"/>
                          </a:highlight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年</a:t>
                      </a:r>
                      <a:r>
                        <a:rPr lang="en-US" altLang="zh-CN" sz="3600">
                          <a:highlight>
                            <a:srgbClr val="FFFF00"/>
                          </a:highlight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11</a:t>
                      </a:r>
                      <a:r>
                        <a:rPr lang="zh-CN" altLang="en-US" sz="3600">
                          <a:highlight>
                            <a:srgbClr val="FFFF00"/>
                          </a:highlight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月</a:t>
                      </a:r>
                      <a:r>
                        <a:rPr lang="en-US" altLang="zh-CN" sz="3600" dirty="0">
                          <a:highlight>
                            <a:srgbClr val="FFFF00"/>
                          </a:highlight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28</a:t>
                      </a:r>
                      <a:r>
                        <a:rPr lang="zh-CN" altLang="en-US" sz="3600" dirty="0">
                          <a:highlight>
                            <a:srgbClr val="FFFF00"/>
                          </a:highlight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日</a:t>
                      </a:r>
                      <a:endParaRPr lang="en-US" altLang="zh-CN" sz="3600" dirty="0">
                        <a:highlight>
                          <a:srgbClr val="FFFF00"/>
                        </a:highlight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endParaRPr lang="en-US" altLang="zh-CN" sz="3600" dirty="0">
                        <a:highlight>
                          <a:srgbClr val="FFFF00"/>
                        </a:highlight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>
                    <a:noFill/>
                  </a:tcPr>
                </a:tc>
              </a:tr>
              <a:tr h="35712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36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公布途径：</a:t>
                      </a:r>
                      <a:endParaRPr lang="zh-CN" altLang="en-US" sz="3600" b="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36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安宁市人民政府门户网站、</a:t>
                      </a:r>
                      <a:endParaRPr lang="en-US" altLang="zh-CN" sz="3600" b="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  <a:sym typeface="+mn-ea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36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“</a:t>
                      </a:r>
                      <a:r>
                        <a:rPr lang="zh-CN" altLang="en-US" sz="36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安宁市自然资源局</a:t>
                      </a:r>
                      <a:r>
                        <a:rPr lang="en-US" altLang="zh-CN" sz="36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”</a:t>
                      </a:r>
                      <a:r>
                        <a:rPr lang="zh-CN" altLang="en-US" sz="36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  <a:sym typeface="+mn-ea"/>
                        </a:rPr>
                        <a:t>微信公众号</a:t>
                      </a:r>
                      <a:r>
                        <a:rPr lang="zh-CN" altLang="en-US" sz="3600" b="0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。</a:t>
                      </a:r>
                      <a:endParaRPr lang="zh-CN" altLang="en-US" sz="3600" b="0" dirty="0"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  <a:sym typeface="+mn-ea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object 8"/>
          <p:cNvSpPr txBox="1"/>
          <p:nvPr/>
        </p:nvSpPr>
        <p:spPr>
          <a:xfrm>
            <a:off x="2433638" y="45011975"/>
            <a:ext cx="22064663" cy="1863090"/>
          </a:xfrm>
          <a:prstGeom prst="rect">
            <a:avLst/>
          </a:prstGeom>
        </p:spPr>
        <p:txBody>
          <a:bodyPr wrap="square" lIns="0" tIns="16510" rIns="0" bIns="0">
            <a:spAutoFit/>
          </a:bodyPr>
          <a:lstStyle>
            <a:lvl1pPr algn="ctr" defTabSz="2519680" rtl="0" fontAlgn="base">
              <a:spcBef>
                <a:spcPct val="0"/>
              </a:spcBef>
              <a:spcAft>
                <a:spcPct val="0"/>
              </a:spcAft>
              <a:defRPr sz="14880" b="0" kern="1200" spc="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fontAlgn="base"/>
            <a:r>
              <a:rPr lang="en-US" altLang="zh-CN" sz="6000">
                <a:solidFill>
                  <a:srgbClr val="CCFFFF"/>
                </a:solidFill>
                <a:ea typeface="黑体" panose="02010609060101010101" pitchFamily="49" charset="-122"/>
                <a:sym typeface="+mn-ea"/>
              </a:rPr>
              <a:t>      </a:t>
            </a:r>
            <a:r>
              <a:rPr lang="zh-CN" sz="6000">
                <a:solidFill>
                  <a:srgbClr val="CCFFFF"/>
                </a:solidFill>
                <a:ea typeface="黑体" panose="02010609060101010101" pitchFamily="49" charset="-122"/>
                <a:sym typeface="+mn-ea"/>
              </a:rPr>
              <a:t>安宁市人民政府</a:t>
            </a:r>
            <a:r>
              <a:rPr lang="zh-CN" altLang="en-US" sz="6000">
                <a:solidFill>
                  <a:srgbClr val="CCFFFF"/>
                </a:solidFill>
                <a:ea typeface="黑体" panose="02010609060101010101" pitchFamily="49" charset="-122"/>
                <a:sym typeface="+mn-ea"/>
              </a:rPr>
              <a:t>     </a:t>
            </a:r>
            <a:r>
              <a:rPr lang="zh-CN" sz="6000">
                <a:solidFill>
                  <a:srgbClr val="CCFFFF"/>
                </a:solidFill>
                <a:ea typeface="黑体" panose="02010609060101010101" pitchFamily="49" charset="-122"/>
                <a:sym typeface="+mn-ea"/>
              </a:rPr>
              <a:t>安宁市自然资源局</a:t>
            </a:r>
            <a:endParaRPr kumimoji="0" lang="zh-CN" altLang="en-US" sz="6000" b="0" i="0" u="none" strike="noStrike" kern="1200" cap="none" spc="-90" normalizeH="0" baseline="0" noProof="0" dirty="0">
              <a:ln>
                <a:noFill/>
              </a:ln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黑体" panose="02010609060101010101" pitchFamily="49" charset="-122"/>
              <a:cs typeface="+mj-cs"/>
              <a:sym typeface="+mn-ea"/>
            </a:endParaRPr>
          </a:p>
          <a:p>
            <a:pPr algn="r" fontAlgn="base"/>
            <a:endParaRPr kumimoji="0" lang="zh-CN" altLang="en-US" sz="6000" b="0" i="0" u="none" strike="noStrike" kern="1200" cap="none" spc="-90" normalizeH="0" baseline="0" noProof="0" dirty="0">
              <a:ln>
                <a:noFill/>
              </a:ln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黑体" panose="02010609060101010101" pitchFamily="49" charset="-122"/>
              <a:cs typeface="+mj-cs"/>
              <a:sym typeface="+mn-ea"/>
            </a:endParaRPr>
          </a:p>
        </p:txBody>
      </p:sp>
      <p:sp>
        <p:nvSpPr>
          <p:cNvPr id="13" name="object 8"/>
          <p:cNvSpPr txBox="1"/>
          <p:nvPr/>
        </p:nvSpPr>
        <p:spPr>
          <a:xfrm>
            <a:off x="405208" y="938245"/>
            <a:ext cx="24557990" cy="3694601"/>
          </a:xfrm>
          <a:prstGeom prst="rect">
            <a:avLst/>
          </a:prstGeom>
        </p:spPr>
        <p:txBody>
          <a:bodyPr wrap="square" lIns="0" tIns="16510" rIns="0" bIns="0">
            <a:spAutoFit/>
          </a:bodyPr>
          <a:lstStyle>
            <a:lvl1pPr algn="ctr" defTabSz="2519680" rtl="0" fontAlgn="base">
              <a:spcBef>
                <a:spcPct val="0"/>
              </a:spcBef>
              <a:spcAft>
                <a:spcPct val="0"/>
              </a:spcAft>
              <a:defRPr sz="14880" b="0" kern="1200" spc="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7200">
                <a:solidFill>
                  <a:srgbClr val="CCFFFF"/>
                </a:solidFill>
                <a:sym typeface="+mn-ea"/>
              </a:rPr>
              <a:t>《</a:t>
            </a:r>
            <a:r>
              <a:rPr lang="zh-CN" altLang="en-US" sz="7200">
                <a:solidFill>
                  <a:srgbClr val="CCFFFF"/>
                </a:solidFill>
                <a:sym typeface="+mn-ea"/>
              </a:rPr>
              <a:t>安宁市南亚国际陆港控制性详细规划</a:t>
            </a:r>
            <a:r>
              <a:rPr lang="en-US" altLang="zh-CN" sz="7200">
                <a:solidFill>
                  <a:srgbClr val="CCFFFF"/>
                </a:solidFill>
                <a:sym typeface="+mn-ea"/>
              </a:rPr>
              <a:t>AN-NYLG2-H</a:t>
            </a:r>
            <a:r>
              <a:rPr lang="zh-CN" altLang="en-US" sz="7200">
                <a:solidFill>
                  <a:srgbClr val="CCFFFF"/>
                </a:solidFill>
                <a:sym typeface="+mn-ea"/>
              </a:rPr>
              <a:t>、</a:t>
            </a:r>
            <a:r>
              <a:rPr lang="en-US" altLang="zh-CN" sz="7200">
                <a:solidFill>
                  <a:srgbClr val="CCFFFF"/>
                </a:solidFill>
                <a:sym typeface="+mn-ea"/>
              </a:rPr>
              <a:t>AN-NYLG2-G</a:t>
            </a:r>
            <a:r>
              <a:rPr lang="zh-CN" altLang="en-US" sz="7200">
                <a:solidFill>
                  <a:srgbClr val="CCFFFF"/>
                </a:solidFill>
                <a:sym typeface="+mn-ea"/>
              </a:rPr>
              <a:t>图则局部地块修改方案</a:t>
            </a:r>
            <a:r>
              <a:rPr lang="zh-CN" altLang="zh-CN" sz="7200">
                <a:solidFill>
                  <a:srgbClr val="CCFFFF"/>
                </a:solidFill>
                <a:sym typeface="+mn-ea"/>
              </a:rPr>
              <a:t>》</a:t>
            </a:r>
            <a:endParaRPr lang="en-US" altLang="zh-CN" sz="7200" dirty="0">
              <a:solidFill>
                <a:srgbClr val="CCFFFF"/>
              </a:solidFill>
              <a:sym typeface="+mn-ea"/>
            </a:endParaRPr>
          </a:p>
          <a:p>
            <a:r>
              <a:rPr lang="zh-CN" altLang="en-US" sz="9500" dirty="0">
                <a:solidFill>
                  <a:srgbClr val="CCFFFF"/>
                </a:solidFill>
                <a:ea typeface="黑体" panose="02010609060101010101" pitchFamily="49" charset="-122"/>
                <a:sym typeface="+mn-ea"/>
              </a:rPr>
              <a:t>批后公布</a:t>
            </a:r>
            <a:endParaRPr kumimoji="0" lang="zh-CN" altLang="en-US" sz="9500" b="0" i="0" u="none" strike="noStrike" kern="1200" cap="none" spc="-90" normalizeH="0" baseline="0" noProof="0" dirty="0">
              <a:ln>
                <a:noFill/>
              </a:ln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黑体" panose="02010609060101010101" pitchFamily="49" charset="-122"/>
              <a:cs typeface="+mj-cs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8920" b="2517"/>
          <a:stretch>
            <a:fillRect/>
          </a:stretch>
        </p:blipFill>
        <p:spPr>
          <a:xfrm>
            <a:off x="13787108" y="7112468"/>
            <a:ext cx="10783705" cy="11689865"/>
          </a:xfrm>
          <a:prstGeom prst="rect">
            <a:avLst/>
          </a:prstGeom>
          <a:noFill/>
          <a:ln w="79375">
            <a:solidFill>
              <a:schemeClr val="tx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r="13536"/>
          <a:stretch>
            <a:fillRect/>
          </a:stretch>
        </p:blipFill>
        <p:spPr>
          <a:xfrm>
            <a:off x="2706407" y="19197596"/>
            <a:ext cx="20031673" cy="24925768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2797944" y="40622568"/>
            <a:ext cx="6704549" cy="3415677"/>
            <a:chOff x="5799" y="8168"/>
            <a:chExt cx="2006" cy="1022"/>
          </a:xfrm>
        </p:grpSpPr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5799" y="8168"/>
              <a:ext cx="1242" cy="1022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>
              <p:custDataLst>
                <p:tags r:id="rId5"/>
              </p:custDataLst>
            </p:nvPr>
          </p:nvSpPr>
          <p:spPr>
            <a:xfrm>
              <a:off x="5926" y="8405"/>
              <a:ext cx="450" cy="165"/>
            </a:xfrm>
            <a:prstGeom prst="rect">
              <a:avLst/>
            </a:prstGeom>
            <a:solidFill>
              <a:srgbClr val="FF7E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6"/>
              </p:custDataLst>
            </p:nvPr>
          </p:nvSpPr>
          <p:spPr>
            <a:xfrm>
              <a:off x="6376" y="8419"/>
              <a:ext cx="1429" cy="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latin typeface="微软雅黑" panose="020B0503020204020204" pitchFamily="34" charset="-122"/>
                </a:rPr>
                <a:t>公路用地</a:t>
              </a:r>
              <a:endParaRPr lang="en-US" altLang="zh-CN" sz="3200">
                <a:latin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>
              <p:custDataLst>
                <p:tags r:id="rId7"/>
              </p:custDataLst>
            </p:nvPr>
          </p:nvSpPr>
          <p:spPr>
            <a:xfrm>
              <a:off x="5926" y="8691"/>
              <a:ext cx="450" cy="165"/>
            </a:xfrm>
            <a:prstGeom prst="rect">
              <a:avLst/>
            </a:prstGeom>
            <a:solidFill>
              <a:srgbClr val="9F7E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6376" y="8705"/>
              <a:ext cx="1328" cy="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latin typeface="微软雅黑" panose="020B0503020204020204" pitchFamily="34" charset="-122"/>
                </a:rPr>
                <a:t>消防用地</a:t>
              </a:r>
              <a:endParaRPr lang="zh-CN" altLang="zh-CN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9"/>
              </p:custDataLst>
            </p:nvPr>
          </p:nvSpPr>
          <p:spPr>
            <a:xfrm>
              <a:off x="5926" y="8977"/>
              <a:ext cx="450" cy="165"/>
            </a:xfrm>
            <a:prstGeom prst="rect">
              <a:avLst/>
            </a:prstGeom>
            <a:solidFill>
              <a:srgbClr val="21738B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>
              <p:custDataLst>
                <p:tags r:id="rId10"/>
              </p:custDataLst>
            </p:nvPr>
          </p:nvSpPr>
          <p:spPr>
            <a:xfrm>
              <a:off x="6376" y="8991"/>
              <a:ext cx="1328" cy="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农林用地</a:t>
              </a:r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2"/>
            <p:cNvSpPr txBox="1"/>
            <p:nvPr>
              <p:custDataLst>
                <p:tags r:id="rId11"/>
              </p:custDataLst>
            </p:nvPr>
          </p:nvSpPr>
          <p:spPr>
            <a:xfrm>
              <a:off x="5934" y="8168"/>
              <a:ext cx="420" cy="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zh-CN" sz="3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图例</a:t>
              </a:r>
              <a:endParaRPr lang="zh-CN" altLang="zh-CN" sz="36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7"/>
          <p:cNvSpPr/>
          <p:nvPr/>
        </p:nvSpPr>
        <p:spPr>
          <a:xfrm>
            <a:off x="0" y="0"/>
            <a:ext cx="25204738" cy="5491163"/>
          </a:xfrm>
          <a:custGeom>
            <a:avLst/>
            <a:gdLst/>
            <a:ahLst/>
            <a:cxnLst>
              <a:cxn ang="0">
                <a:pos x="0" y="41724133"/>
              </a:cxn>
              <a:cxn ang="0">
                <a:pos x="136561199" y="41724133"/>
              </a:cxn>
              <a:cxn ang="0">
                <a:pos x="136561199" y="0"/>
              </a:cxn>
              <a:cxn ang="0">
                <a:pos x="0" y="0"/>
              </a:cxn>
              <a:cxn ang="0">
                <a:pos x="0" y="41724133"/>
              </a:cxn>
            </a:cxnLst>
            <a:rect l="0" t="0" r="0" b="0"/>
            <a:pathLst>
              <a:path w="10828020" h="1991995">
                <a:moveTo>
                  <a:pt x="0" y="1991861"/>
                </a:moveTo>
                <a:lnTo>
                  <a:pt x="10827493" y="1991861"/>
                </a:lnTo>
                <a:lnTo>
                  <a:pt x="10827493" y="0"/>
                </a:lnTo>
                <a:lnTo>
                  <a:pt x="0" y="0"/>
                </a:lnTo>
                <a:lnTo>
                  <a:pt x="0" y="1991861"/>
                </a:lnTo>
                <a:close/>
              </a:path>
            </a:pathLst>
          </a:custGeom>
          <a:solidFill>
            <a:srgbClr val="0C478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object 7"/>
          <p:cNvSpPr/>
          <p:nvPr/>
        </p:nvSpPr>
        <p:spPr>
          <a:xfrm>
            <a:off x="-19050" y="44748450"/>
            <a:ext cx="25204738" cy="2043113"/>
          </a:xfrm>
          <a:custGeom>
            <a:avLst/>
            <a:gdLst/>
            <a:ahLst/>
            <a:cxnLst>
              <a:cxn ang="0">
                <a:pos x="0" y="41724133"/>
              </a:cxn>
              <a:cxn ang="0">
                <a:pos x="136561199" y="41724133"/>
              </a:cxn>
              <a:cxn ang="0">
                <a:pos x="136561199" y="0"/>
              </a:cxn>
              <a:cxn ang="0">
                <a:pos x="0" y="0"/>
              </a:cxn>
              <a:cxn ang="0">
                <a:pos x="0" y="41724133"/>
              </a:cxn>
            </a:cxnLst>
            <a:rect l="0" t="0" r="0" b="0"/>
            <a:pathLst>
              <a:path w="10828020" h="1991995">
                <a:moveTo>
                  <a:pt x="0" y="1991861"/>
                </a:moveTo>
                <a:lnTo>
                  <a:pt x="10827493" y="1991861"/>
                </a:lnTo>
                <a:lnTo>
                  <a:pt x="10827493" y="0"/>
                </a:lnTo>
                <a:lnTo>
                  <a:pt x="0" y="0"/>
                </a:lnTo>
                <a:lnTo>
                  <a:pt x="0" y="1991861"/>
                </a:lnTo>
                <a:close/>
              </a:path>
            </a:pathLst>
          </a:custGeom>
          <a:solidFill>
            <a:srgbClr val="0C478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628650" y="6488658"/>
            <a:ext cx="23999190" cy="37737188"/>
          </a:xfrm>
          <a:prstGeom prst="rect">
            <a:avLst/>
          </a:prstGeom>
          <a:noFill/>
          <a:ln w="793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object 8"/>
          <p:cNvSpPr txBox="1"/>
          <p:nvPr/>
        </p:nvSpPr>
        <p:spPr>
          <a:xfrm>
            <a:off x="2433638" y="45011975"/>
            <a:ext cx="22064663" cy="1863090"/>
          </a:xfrm>
          <a:prstGeom prst="rect">
            <a:avLst/>
          </a:prstGeom>
        </p:spPr>
        <p:txBody>
          <a:bodyPr wrap="square" lIns="0" tIns="16510" rIns="0" bIns="0">
            <a:spAutoFit/>
          </a:bodyPr>
          <a:lstStyle>
            <a:lvl1pPr algn="ctr" defTabSz="2519680" rtl="0" fontAlgn="base">
              <a:spcBef>
                <a:spcPct val="0"/>
              </a:spcBef>
              <a:spcAft>
                <a:spcPct val="0"/>
              </a:spcAft>
              <a:defRPr sz="14880" b="0" kern="1200" spc="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fontAlgn="base"/>
            <a:r>
              <a:rPr lang="en-US" altLang="zh-CN" sz="6000" dirty="0">
                <a:solidFill>
                  <a:srgbClr val="CCFFFF"/>
                </a:solidFill>
                <a:ea typeface="黑体" panose="02010609060101010101" pitchFamily="49" charset="-122"/>
                <a:sym typeface="+mn-ea"/>
              </a:rPr>
              <a:t>      </a:t>
            </a:r>
            <a:r>
              <a:rPr lang="zh-CN" sz="6000" dirty="0">
                <a:solidFill>
                  <a:srgbClr val="CCFFFF"/>
                </a:solidFill>
                <a:ea typeface="黑体" panose="02010609060101010101" pitchFamily="49" charset="-122"/>
                <a:sym typeface="+mn-ea"/>
              </a:rPr>
              <a:t>安宁市人民政府</a:t>
            </a:r>
            <a:r>
              <a:rPr lang="zh-CN" altLang="en-US" sz="6000" dirty="0">
                <a:solidFill>
                  <a:srgbClr val="CCFFFF"/>
                </a:solidFill>
                <a:ea typeface="黑体" panose="02010609060101010101" pitchFamily="49" charset="-122"/>
                <a:sym typeface="+mn-ea"/>
              </a:rPr>
              <a:t>     </a:t>
            </a:r>
            <a:r>
              <a:rPr lang="zh-CN" sz="6000" dirty="0">
                <a:solidFill>
                  <a:srgbClr val="CCFFFF"/>
                </a:solidFill>
                <a:ea typeface="黑体" panose="02010609060101010101" pitchFamily="49" charset="-122"/>
                <a:sym typeface="+mn-ea"/>
              </a:rPr>
              <a:t>安宁市自然资源局</a:t>
            </a:r>
            <a:endParaRPr kumimoji="0" lang="zh-CN" altLang="en-US" sz="6000" b="0" i="0" u="none" strike="noStrike" kern="1200" cap="none" spc="-90" normalizeH="0" baseline="0" noProof="0" dirty="0">
              <a:ln>
                <a:noFill/>
              </a:ln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黑体" panose="02010609060101010101" pitchFamily="49" charset="-122"/>
              <a:cs typeface="+mj-cs"/>
              <a:sym typeface="+mn-ea"/>
            </a:endParaRPr>
          </a:p>
          <a:p>
            <a:pPr algn="r" fontAlgn="base"/>
            <a:endParaRPr kumimoji="0" lang="zh-CN" altLang="en-US" sz="6000" b="0" i="0" u="none" strike="noStrike" kern="1200" cap="none" spc="-90" normalizeH="0" baseline="0" noProof="0" dirty="0">
              <a:ln>
                <a:noFill/>
              </a:ln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黑体" panose="02010609060101010101" pitchFamily="49" charset="-122"/>
              <a:cs typeface="+mj-cs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13411" y="34843922"/>
            <a:ext cx="708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dirty="0">
                <a:ea typeface="黑体" panose="02010609060101010101" pitchFamily="49" charset="-122"/>
              </a:rPr>
              <a:t>地块开发控制指标表</a:t>
            </a:r>
            <a:endParaRPr lang="zh-CN" altLang="en-US" sz="4800" dirty="0">
              <a:ea typeface="黑体" panose="02010609060101010101" pitchFamily="49" charset="-122"/>
            </a:endParaRPr>
          </a:p>
        </p:txBody>
      </p:sp>
      <p:sp>
        <p:nvSpPr>
          <p:cNvPr id="7" name="TextBox 81"/>
          <p:cNvSpPr txBox="1"/>
          <p:nvPr/>
        </p:nvSpPr>
        <p:spPr>
          <a:xfrm>
            <a:off x="759278" y="6977471"/>
            <a:ext cx="83426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800" dirty="0">
                <a:latin typeface="Arial" panose="020B0604020202020204" pitchFamily="34" charset="0"/>
                <a:ea typeface="黑体" panose="02010609060101010101" pitchFamily="49" charset="-122"/>
              </a:rPr>
              <a:t>地块图则</a:t>
            </a:r>
            <a:endParaRPr lang="zh-CN" altLang="en-US" sz="48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aphicFrame>
        <p:nvGraphicFramePr>
          <p:cNvPr id="60" name="表格 5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813435" y="35674935"/>
          <a:ext cx="23508335" cy="806386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228340"/>
                <a:gridCol w="1528445"/>
                <a:gridCol w="2272665"/>
                <a:gridCol w="1528445"/>
                <a:gridCol w="1530350"/>
                <a:gridCol w="1527810"/>
                <a:gridCol w="1528445"/>
                <a:gridCol w="1530350"/>
                <a:gridCol w="2719070"/>
                <a:gridCol w="1527810"/>
                <a:gridCol w="1527810"/>
                <a:gridCol w="1530985"/>
                <a:gridCol w="1527810"/>
              </a:tblGrid>
              <a:tr h="297198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用地编号</a:t>
                      </a:r>
                      <a:endParaRPr lang="zh-CN" alt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76" marR="9076" marT="90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用地代码</a:t>
                      </a:r>
                      <a:endParaRPr lang="zh-CN" altLang="en-US" sz="2400" b="1" i="0" u="none" strike="noStrike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76" marR="9076" marT="90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用地性质</a:t>
                      </a:r>
                      <a:endParaRPr lang="zh-CN" alt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76" marR="9076" marT="90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用地面积（公顷）</a:t>
                      </a:r>
                      <a:endParaRPr lang="zh-CN" altLang="en-US" sz="2400" b="1" i="0" u="none" strike="noStrike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76" marR="9076" marT="90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容积率</a:t>
                      </a:r>
                      <a:endParaRPr lang="zh-CN" altLang="en-US" sz="2400" b="1" i="0" u="none" strike="noStrike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76" marR="9076" marT="90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绿地率（</a:t>
                      </a:r>
                      <a:r>
                        <a:rPr lang="en-US" altLang="zh-CN" sz="2400" b="1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r>
                        <a:rPr lang="zh-CN" altLang="en-US" sz="2400" b="1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2400" b="1" i="0" u="none" strike="noStrike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76" marR="9076" marT="90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建筑密度（</a:t>
                      </a:r>
                      <a:r>
                        <a:rPr lang="en-US" altLang="zh-CN" sz="2400" b="1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r>
                        <a:rPr lang="zh-CN" alt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76" marR="9076" marT="90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控制高度（米）</a:t>
                      </a:r>
                      <a:endParaRPr lang="zh-CN" altLang="en-US" sz="2400" b="1" i="0" u="none" strike="noStrike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76" marR="9076" marT="90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配套要求</a:t>
                      </a:r>
                      <a:endParaRPr lang="zh-CN" alt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76" marR="9076" marT="90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车位（个）</a:t>
                      </a:r>
                      <a:r>
                        <a:rPr lang="en-US" altLang="zh-CN" sz="2400" b="1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/100</a:t>
                      </a:r>
                      <a:r>
                        <a:rPr lang="en-US" sz="2400" b="1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</a:t>
                      </a:r>
                      <a:r>
                        <a:rPr lang="en-US" sz="2400" b="1" u="none" strike="noStrike" baseline="300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2400" b="1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地上建筑面积</a:t>
                      </a:r>
                      <a:endParaRPr lang="zh-CN" altLang="en-US" sz="2400" b="1" i="0" u="none" strike="noStrike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76" marR="9076" marT="90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混合比例</a:t>
                      </a:r>
                      <a:endParaRPr lang="zh-CN" altLang="en-US" sz="2400" b="1" i="0" u="none" strike="noStrike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76" marR="9076" marT="90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用地兼容性</a:t>
                      </a:r>
                      <a:endParaRPr lang="zh-CN" altLang="en-US" sz="2400" b="1" i="0" u="none" strike="noStrike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76" marR="9076" marT="90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  <a:endParaRPr lang="zh-CN" altLang="en-US" sz="2400" b="1" i="0" u="none" strike="noStrike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76" marR="9076" marT="9076" marB="0" anchor="ctr"/>
                </a:tc>
              </a:tr>
              <a:tr h="1154829">
                <a:tc>
                  <a:txBody>
                    <a:bodyPr/>
                    <a:lstStyle/>
                    <a:p>
                      <a:pPr algn="ctr"/>
                      <a:r>
                        <a:rPr lang="en-US" sz="2400" u="none" strike="noStrike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AN-NYLG2-H-01-03</a:t>
                      </a:r>
                      <a:endParaRPr lang="zh-CN" altLang="en-US" sz="2400" u="none" strike="noStrike" kern="12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none" strike="noStrike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E2</a:t>
                      </a:r>
                      <a:endParaRPr lang="zh-CN" altLang="en-US" sz="2400" u="none" strike="noStrike" kern="12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u="none" strike="noStrike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农林用地</a:t>
                      </a:r>
                      <a:endParaRPr lang="zh-CN" altLang="en-US" sz="2400" u="none" strike="noStrike" kern="12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none" strike="noStrike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1.30 </a:t>
                      </a:r>
                      <a:endParaRPr lang="zh-CN" altLang="en-US" sz="2400" u="none" strike="noStrike" kern="12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u="none" strike="noStrike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—</a:t>
                      </a:r>
                      <a:endParaRPr lang="zh-CN" altLang="en-US" sz="2400" u="none" strike="noStrike" kern="12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u="none" strike="noStrike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—</a:t>
                      </a:r>
                      <a:endParaRPr lang="zh-CN" altLang="en-US" sz="2400" u="none" strike="noStrike" kern="12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u="none" strike="noStrike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—</a:t>
                      </a:r>
                      <a:endParaRPr lang="zh-CN" altLang="en-US" sz="2400" u="none" strike="noStrike" kern="12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u="none" strike="noStrike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—</a:t>
                      </a:r>
                      <a:endParaRPr lang="zh-CN" altLang="en-US" sz="2400" u="none" strike="noStrike" kern="12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u="none" strike="noStrike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—</a:t>
                      </a:r>
                      <a:endParaRPr lang="zh-CN" altLang="en-US" sz="2400" u="none" strike="noStrike" kern="12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u="none" strike="noStrike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—</a:t>
                      </a:r>
                      <a:endParaRPr lang="zh-CN" altLang="en-US" sz="2400" u="none" strike="noStrike" kern="12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u="none" strike="noStrike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—</a:t>
                      </a:r>
                      <a:endParaRPr lang="zh-CN" altLang="en-US" sz="2400" u="none" strike="noStrike" kern="12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</a:t>
                      </a:r>
                      <a:endParaRPr lang="en-US" altLang="zh-CN" sz="2400" b="0" i="0" u="none" strike="noStrike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76" marR="9076" marT="90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</a:t>
                      </a:r>
                      <a:endParaRPr lang="en-US" altLang="zh-CN" sz="2400" b="0" i="0" u="none" strike="noStrike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76" marR="9076" marT="9076" marB="0" anchor="ctr"/>
                </a:tc>
              </a:tr>
              <a:tr h="1154829">
                <a:tc>
                  <a:txBody>
                    <a:bodyPr/>
                    <a:lstStyle/>
                    <a:p>
                      <a:pPr algn="ctr"/>
                      <a:r>
                        <a:rPr lang="en-US" sz="2400" u="none" strike="noStrike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AN-NYLG2-H-01-04</a:t>
                      </a:r>
                      <a:endParaRPr lang="zh-CN" altLang="en-US" sz="2400" u="none" strike="noStrike" kern="12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none" strike="noStrike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U31</a:t>
                      </a:r>
                      <a:endParaRPr lang="zh-CN" altLang="en-US" sz="2400" u="none" strike="noStrike" kern="12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u="none" strike="noStrike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消防用地</a:t>
                      </a:r>
                      <a:endParaRPr lang="zh-CN" altLang="en-US" sz="2400" u="none" strike="noStrike" kern="12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none" strike="noStrike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10.35</a:t>
                      </a:r>
                      <a:endParaRPr lang="zh-CN" altLang="en-US" sz="2400" u="none" strike="noStrike" kern="12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u="none" strike="noStrike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—</a:t>
                      </a:r>
                      <a:endParaRPr lang="zh-CN" altLang="en-US" sz="2400" u="none" strike="noStrike" kern="12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u="none" strike="noStrike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—</a:t>
                      </a:r>
                      <a:endParaRPr lang="zh-CN" altLang="en-US" sz="2400" u="none" strike="noStrike" kern="12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u="none" strike="noStrike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—</a:t>
                      </a:r>
                      <a:endParaRPr lang="zh-CN" altLang="en-US" sz="2400" u="none" strike="noStrike" kern="12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u="none" strike="noStrike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—</a:t>
                      </a:r>
                      <a:endParaRPr lang="zh-CN" altLang="en-US" sz="2400" u="none" strike="noStrike" kern="12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u="none" strike="noStrike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—</a:t>
                      </a:r>
                      <a:endParaRPr lang="zh-CN" altLang="en-US" sz="2400" u="none" strike="noStrike" kern="12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u="none" strike="noStrike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—</a:t>
                      </a:r>
                      <a:endParaRPr lang="zh-CN" altLang="en-US" sz="2400" u="none" strike="noStrike" kern="12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u="none" strike="noStrike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—</a:t>
                      </a:r>
                      <a:endParaRPr lang="zh-CN" altLang="en-US" sz="2400" u="none" strike="noStrike" kern="12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</a:t>
                      </a:r>
                      <a:endParaRPr lang="en-US" altLang="zh-CN" sz="2400" b="0" i="0" u="none" strike="noStrike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76" marR="9076" marT="90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</a:t>
                      </a:r>
                      <a:endParaRPr lang="en-US" altLang="zh-CN" sz="2400" b="0" i="0" u="none" strike="noStrike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76" marR="9076" marT="9076" marB="0" anchor="ctr"/>
                </a:tc>
              </a:tr>
              <a:tr h="1120863">
                <a:tc>
                  <a:txBody>
                    <a:bodyPr/>
                    <a:lstStyle/>
                    <a:p>
                      <a:pPr algn="ctr"/>
                      <a:r>
                        <a:rPr lang="en-US" sz="2400" u="none" strike="noStrike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AN-NYLG2-G-01-08</a:t>
                      </a:r>
                      <a:endParaRPr lang="zh-CN" altLang="en-US" sz="2400" u="none" strike="noStrike" kern="12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none" strike="noStrike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H22</a:t>
                      </a:r>
                      <a:endParaRPr lang="zh-CN" altLang="en-US" sz="2400" u="none" strike="noStrike" kern="12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u="none" strike="noStrike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公路用地</a:t>
                      </a:r>
                      <a:endParaRPr lang="zh-CN" altLang="en-US" sz="2400" u="none" strike="noStrike" kern="12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none" strike="noStrike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1.24 </a:t>
                      </a:r>
                      <a:endParaRPr lang="zh-CN" altLang="en-US" sz="2400" u="none" strike="noStrike" kern="12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u="none" strike="noStrike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—</a:t>
                      </a:r>
                      <a:endParaRPr lang="zh-CN" altLang="en-US" sz="2400" u="none" strike="noStrike" kern="12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u="none" strike="noStrike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—</a:t>
                      </a:r>
                      <a:endParaRPr lang="zh-CN" altLang="en-US" sz="2400" u="none" strike="noStrike" kern="12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u="none" strike="noStrike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—</a:t>
                      </a:r>
                      <a:endParaRPr lang="zh-CN" altLang="en-US" sz="2400" u="none" strike="noStrike" kern="12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u="none" strike="noStrike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—</a:t>
                      </a:r>
                      <a:endParaRPr lang="zh-CN" altLang="en-US" sz="2400" u="none" strike="noStrike" kern="12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u="none" strike="noStrike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—</a:t>
                      </a:r>
                      <a:endParaRPr lang="zh-CN" altLang="en-US" sz="2400" u="none" strike="noStrike" kern="12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u="none" strike="noStrike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—</a:t>
                      </a:r>
                      <a:endParaRPr lang="zh-CN" altLang="en-US" sz="2400" u="none" strike="noStrike" kern="12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u="none" strike="noStrike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—</a:t>
                      </a:r>
                      <a:endParaRPr lang="zh-CN" altLang="en-US" sz="2400" u="none" strike="noStrike" kern="12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40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</a:t>
                      </a:r>
                      <a:endParaRPr lang="en-US" altLang="zh-CN" sz="2400" b="0" i="0" u="none" strike="noStrike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76" marR="9076" marT="90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40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</a:t>
                      </a:r>
                      <a:endParaRPr lang="en-US" altLang="zh-CN" sz="2400" b="0" i="0" u="none" strike="noStrike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76" marR="9076" marT="9076" marB="0" anchor="ctr"/>
                </a:tc>
              </a:tr>
              <a:tr h="1661359">
                <a:tc>
                  <a:txBody>
                    <a:bodyPr/>
                    <a:lstStyle/>
                    <a:p>
                      <a:pPr algn="ctr"/>
                      <a:r>
                        <a:rPr lang="en-US" sz="2400" u="none" strike="noStrike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AN-NYLG2-H-01-06</a:t>
                      </a:r>
                      <a:endParaRPr lang="zh-CN" altLang="en-US" sz="2400" u="none" strike="noStrike" kern="12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none" strike="noStrike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E2</a:t>
                      </a:r>
                      <a:endParaRPr lang="zh-CN" altLang="en-US" sz="2400" u="none" strike="noStrike" kern="12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u="none" strike="noStrike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农林用地</a:t>
                      </a:r>
                      <a:endParaRPr lang="zh-CN" altLang="en-US" sz="2400" u="none" strike="noStrike" kern="12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none" strike="noStrike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1.94</a:t>
                      </a:r>
                      <a:endParaRPr lang="zh-CN" altLang="en-US" sz="2400" u="none" strike="noStrike" kern="12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u="none" strike="noStrike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—</a:t>
                      </a:r>
                      <a:endParaRPr lang="zh-CN" altLang="en-US" sz="2400" u="none" strike="noStrike" kern="12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u="none" strike="noStrike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—</a:t>
                      </a:r>
                      <a:endParaRPr lang="zh-CN" altLang="en-US" sz="2400" u="none" strike="noStrike" kern="12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u="none" strike="noStrike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—</a:t>
                      </a:r>
                      <a:endParaRPr lang="zh-CN" altLang="en-US" sz="2400" u="none" strike="noStrike" kern="12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u="none" strike="noStrike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—</a:t>
                      </a:r>
                      <a:endParaRPr lang="zh-CN" altLang="en-US" sz="2400" u="none" strike="noStrike" kern="12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u="none" strike="noStrike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—</a:t>
                      </a:r>
                      <a:endParaRPr lang="zh-CN" altLang="en-US" sz="2400" u="none" strike="noStrike" kern="12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u="none" strike="noStrike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—</a:t>
                      </a:r>
                      <a:endParaRPr lang="zh-CN" altLang="en-US" sz="2400" u="none" strike="noStrike" kern="12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u="none" strike="noStrike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—</a:t>
                      </a:r>
                      <a:endParaRPr lang="zh-CN" altLang="en-US" sz="2400" u="none" strike="noStrike" kern="12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</a:t>
                      </a:r>
                      <a:endParaRPr lang="en-US" altLang="zh-CN" sz="2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76" marR="9076" marT="90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</a:t>
                      </a:r>
                      <a:endParaRPr lang="en-US" altLang="zh-CN" sz="24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76" marR="9076" marT="9076" marB="0" anchor="ctr"/>
                </a:tc>
              </a:tr>
            </a:tbl>
          </a:graphicData>
        </a:graphic>
      </p:graphicFrame>
      <p:sp>
        <p:nvSpPr>
          <p:cNvPr id="2" name="object 8"/>
          <p:cNvSpPr txBox="1"/>
          <p:nvPr/>
        </p:nvSpPr>
        <p:spPr>
          <a:xfrm>
            <a:off x="405208" y="938245"/>
            <a:ext cx="24557990" cy="3694430"/>
          </a:xfrm>
          <a:prstGeom prst="rect">
            <a:avLst/>
          </a:prstGeom>
        </p:spPr>
        <p:txBody>
          <a:bodyPr wrap="square" lIns="0" tIns="16510" rIns="0" bIns="0">
            <a:spAutoFit/>
          </a:bodyPr>
          <a:lstStyle>
            <a:lvl1pPr algn="ctr" defTabSz="2519680" rtl="0" fontAlgn="base">
              <a:spcBef>
                <a:spcPct val="0"/>
              </a:spcBef>
              <a:spcAft>
                <a:spcPct val="0"/>
              </a:spcAft>
              <a:defRPr sz="14880" b="0" kern="1200" spc="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defTabSz="2519680" rtl="0" fontAlgn="base">
              <a:spcBef>
                <a:spcPct val="0"/>
              </a:spcBef>
              <a:spcAft>
                <a:spcPct val="0"/>
              </a:spcAft>
              <a:defRPr sz="77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sz="7200">
                <a:solidFill>
                  <a:srgbClr val="CCFFFF"/>
                </a:solidFill>
                <a:sym typeface="+mn-ea"/>
              </a:rPr>
              <a:t>《</a:t>
            </a:r>
            <a:r>
              <a:rPr lang="zh-CN" altLang="en-US" sz="7200">
                <a:solidFill>
                  <a:srgbClr val="CCFFFF"/>
                </a:solidFill>
                <a:sym typeface="+mn-ea"/>
              </a:rPr>
              <a:t>安宁市南亚国际陆港控制性详细规划</a:t>
            </a:r>
            <a:r>
              <a:rPr lang="en-US" altLang="zh-CN" sz="7200">
                <a:solidFill>
                  <a:srgbClr val="CCFFFF"/>
                </a:solidFill>
                <a:sym typeface="+mn-ea"/>
              </a:rPr>
              <a:t>AN-NYLG2-H</a:t>
            </a:r>
            <a:r>
              <a:rPr lang="zh-CN" altLang="en-US" sz="7200">
                <a:solidFill>
                  <a:srgbClr val="CCFFFF"/>
                </a:solidFill>
                <a:sym typeface="+mn-ea"/>
              </a:rPr>
              <a:t>、</a:t>
            </a:r>
            <a:r>
              <a:rPr lang="en-US" altLang="zh-CN" sz="7200">
                <a:solidFill>
                  <a:srgbClr val="CCFFFF"/>
                </a:solidFill>
                <a:sym typeface="+mn-ea"/>
              </a:rPr>
              <a:t>AN-NYLG2-G</a:t>
            </a:r>
            <a:r>
              <a:rPr lang="zh-CN" altLang="en-US" sz="7200">
                <a:solidFill>
                  <a:srgbClr val="CCFFFF"/>
                </a:solidFill>
                <a:sym typeface="+mn-ea"/>
              </a:rPr>
              <a:t>图则局部地块修改方案</a:t>
            </a:r>
            <a:r>
              <a:rPr lang="zh-CN" altLang="zh-CN" sz="7200">
                <a:solidFill>
                  <a:srgbClr val="CCFFFF"/>
                </a:solidFill>
                <a:sym typeface="+mn-ea"/>
              </a:rPr>
              <a:t>》</a:t>
            </a:r>
            <a:endParaRPr lang="en-US" altLang="zh-CN" sz="7200">
              <a:solidFill>
                <a:srgbClr val="CCFFFF"/>
              </a:solidFill>
              <a:sym typeface="+mn-ea"/>
            </a:endParaRPr>
          </a:p>
          <a:p>
            <a:r>
              <a:rPr lang="zh-CN" altLang="en-US" sz="9500">
                <a:solidFill>
                  <a:srgbClr val="CCFFFF"/>
                </a:solidFill>
                <a:ea typeface="黑体" panose="02010609060101010101" pitchFamily="49" charset="-122"/>
                <a:sym typeface="+mn-ea"/>
              </a:rPr>
              <a:t>批后公布</a:t>
            </a:r>
            <a:endParaRPr kumimoji="0" lang="zh-CN" altLang="en-US" sz="9500" b="0" i="0" u="none" strike="noStrike" kern="1200" cap="none" spc="-90" normalizeH="0" baseline="0" noProof="0" dirty="0">
              <a:ln>
                <a:noFill/>
              </a:ln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黑体" panose="02010609060101010101" pitchFamily="49" charset="-122"/>
              <a:cs typeface="+mj-cs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12" y="7905750"/>
            <a:ext cx="23380048" cy="254393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7.xml><?xml version="1.0" encoding="utf-8"?>
<p:tagLst xmlns:p="http://schemas.openxmlformats.org/presentationml/2006/main">
  <p:tag name="KSO_WM_UNIT_TABLE_BEAUTIFY" val="smartTable{818bc5a0-ff38-42dd-8200-02800fdce2be}"/>
  <p:tag name="TABLE_ENDDRAG_ORIGIN_RECT" val="1851*622"/>
  <p:tag name="TABLE_ENDDRAG_RECT" val="64*2809*1851*622"/>
  <p:tag name="KSO_WM_BEAUTIFY_FLAG" val=""/>
</p:tagLst>
</file>

<file path=ppt/tags/tag18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TABLE_BEAUTIFY" val="smartTable{8984378d-91c5-442e-9488-57156cb350e4}"/>
  <p:tag name="TABLE_ENDDRAG_ORIGIN_RECT" val="900*913"/>
  <p:tag name="TABLE_ENDDRAG_RECT" val="66*570*900*913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555</Words>
  <Application>WPS 演示</Application>
  <PresentationFormat>自定义</PresentationFormat>
  <Paragraphs>174</Paragraphs>
  <Slides>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微软雅黑</vt:lpstr>
      <vt:lpstr>黑体</vt:lpstr>
      <vt:lpstr>Arial Unicode MS</vt:lpstr>
      <vt:lpstr>1_Office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昆明市西山区自然资源局</dc:title>
  <dc:creator>Administrator</dc:creator>
  <cp:lastModifiedBy>tang</cp:lastModifiedBy>
  <cp:revision>302</cp:revision>
  <dcterms:created xsi:type="dcterms:W3CDTF">2019-06-19T02:08:00Z</dcterms:created>
  <dcterms:modified xsi:type="dcterms:W3CDTF">2023-11-28T05:42:32Z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495860B2F43A4F8E8B8BA6AE2C77320C_13</vt:lpwstr>
  </property>
  <property fmtid="{D5CDD505-2E9C-101B-9397-08002B2CF9AE}" pid="4" name="commondata">
    <vt:lpwstr>eyJoZGlkIjoiNDMzMmU3MGY1ZTUyMzZlZTVmOTNjYmJjY2RlNGM3YTYifQ==</vt:lpwstr>
  </property>
</Properties>
</file>