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handoutMasterIdLst>
    <p:handoutMasterId r:id="rId4"/>
  </p:handoutMasterIdLst>
  <p:sldIdLst>
    <p:sldId id="274" r:id="rId2"/>
  </p:sldIdLst>
  <p:sldSz cx="25199975" cy="46799500"/>
  <p:notesSz cx="9144000" cy="6858000"/>
  <p:custDataLst>
    <p:tags r:id="rId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03" userDrawn="1">
          <p15:clr>
            <a:srgbClr val="A4A3A4"/>
          </p15:clr>
        </p15:guide>
        <p15:guide id="2" pos="534" userDrawn="1">
          <p15:clr>
            <a:srgbClr val="A4A3A4"/>
          </p15:clr>
        </p15:guide>
        <p15:guide id="3" orient="horz" pos="27690" userDrawn="1">
          <p15:clr>
            <a:srgbClr val="A4A3A4"/>
          </p15:clr>
        </p15:guide>
        <p15:guide id="4" pos="15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DFF"/>
    <a:srgbClr val="FAF708"/>
    <a:srgbClr val="30DD00"/>
    <a:srgbClr val="E1F70C"/>
    <a:srgbClr val="5B9BD5"/>
    <a:srgbClr val="E50D10"/>
    <a:srgbClr val="7FBFFF"/>
    <a:srgbClr val="00DE01"/>
    <a:srgbClr val="00FF01"/>
    <a:srgbClr val="DD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p:restoredTop sz="94660"/>
  </p:normalViewPr>
  <p:slideViewPr>
    <p:cSldViewPr snapToGrid="0" showGuides="1">
      <p:cViewPr>
        <p:scale>
          <a:sx n="10" d="100"/>
          <a:sy n="10" d="100"/>
        </p:scale>
        <p:origin x="2971" y="408"/>
      </p:cViewPr>
      <p:guideLst>
        <p:guide orient="horz" pos="21703"/>
        <p:guide pos="534"/>
        <p:guide orient="horz" pos="27690"/>
        <p:guide pos="15308"/>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5144799-3716-4B39-B312-6456AD6DC247}" type="datetimeFigureOut">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2026/2/11</a:t>
            </a:fld>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600" strike="noStrike" noProof="1" dirty="0">
                <a:latin typeface="微软雅黑" panose="020B0503020204020204" pitchFamily="34" charset="-122"/>
                <a:ea typeface="微软雅黑" panose="020B0503020204020204" pitchFamily="34" charset="-122"/>
                <a:cs typeface="+mn-cs"/>
              </a:rPr>
              <a:t>‹#›</a:t>
            </a:fld>
            <a:endParaRPr lang="zh-CN" altLang="en-US" sz="1600" strike="noStrike" noProof="1">
              <a:latin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11A5B66-1678-411F-B8FF-CA1D918F0A69}"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2026/2/11</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3948113" y="857250"/>
            <a:ext cx="1247775"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p>
        </p:txBody>
      </p:sp>
      <p:sp>
        <p:nvSpPr>
          <p:cNvPr id="6" name="页脚占位符 5"/>
          <p:cNvSpPr>
            <a:spLocks noGrp="1"/>
          </p:cNvSpPr>
          <p:nvPr>
            <p:ph type="ftr" sz="quarter" idx="4"/>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微软雅黑" panose="020B0503020204020204" pitchFamily="34" charset="-122"/>
                <a:ea typeface="微软雅黑" panose="020B0503020204020204" pitchFamily="34" charset="-122"/>
                <a:cs typeface="+mn-cs"/>
              </a:rPr>
              <a:t>‹#›</a:t>
            </a:fld>
            <a:endParaRPr lang="zh-CN" altLang="en-US" sz="1200" strike="noStrike" noProof="1">
              <a:latin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xfrm>
            <a:off x="914400" y="3300413"/>
            <a:ext cx="7315200" cy="2700337"/>
          </a:xfrm>
          <a:noFill/>
          <a:ln>
            <a:noFill/>
          </a:ln>
        </p:spPr>
        <p:txBody>
          <a:bodyPr wrap="square" lIns="91440" tIns="45720" rIns="91440" bIns="45720" anchor="t"/>
          <a:lstStyle/>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5180013" y="6513513"/>
            <a:ext cx="3962400" cy="3444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微软雅黑" panose="020B0503020204020204" pitchFamily="34" charset="-122"/>
                <a:ea typeface="微软雅黑" panose="020B0503020204020204" pitchFamily="34" charset="-122"/>
              </a:rPr>
              <a:t>1</a:t>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84599" y="17662810"/>
            <a:ext cx="22430805" cy="6136048"/>
          </a:xfrm>
        </p:spPr>
        <p:txBody>
          <a:bodyPr rIns="25400" anchor="t"/>
          <a:lstStyle>
            <a:lvl1pPr algn="ctr">
              <a:defRPr sz="14880" b="0" spc="600">
                <a:effectLst>
                  <a:outerShdw blurRad="38100" dist="38100" dir="2700000" algn="tl">
                    <a:srgbClr val="000000">
                      <a:alpha val="43137"/>
                    </a:srgbClr>
                  </a:outerShdw>
                </a:effectLst>
              </a:defRPr>
            </a:lvl1pPr>
          </a:lstStyle>
          <a:p>
            <a:pPr fontAlgn="base"/>
            <a:r>
              <a:rPr lang="zh-CN" altLang="en-US" sz="14880" strike="noStrike" noProof="1"/>
              <a:t>单击此处编辑母版标题样式</a:t>
            </a:r>
            <a:endParaRPr lang="zh-CN" altLang="en-US" strike="noStrike" noProof="1"/>
          </a:p>
        </p:txBody>
      </p:sp>
      <p:sp>
        <p:nvSpPr>
          <p:cNvPr id="3" name="副标题 2"/>
          <p:cNvSpPr>
            <a:spLocks noGrp="1"/>
          </p:cNvSpPr>
          <p:nvPr>
            <p:ph type="subTitle" idx="1"/>
          </p:nvPr>
        </p:nvSpPr>
        <p:spPr>
          <a:xfrm>
            <a:off x="1384599" y="24336001"/>
            <a:ext cx="22430805" cy="6489655"/>
          </a:xfrm>
        </p:spPr>
        <p:txBody>
          <a:bodyPr tIns="38100" rIns="76200" bIns="38100">
            <a:noAutofit/>
          </a:bodyPr>
          <a:lstStyle>
            <a:lvl1pPr marL="0" indent="0" algn="ctr" eaLnBrk="1" fontAlgn="auto" latinLnBrk="0" hangingPunct="1">
              <a:lnSpc>
                <a:spcPct val="100000"/>
              </a:lnSpc>
              <a:buNone/>
              <a:defRPr sz="6615" u="none" strike="noStrike" kern="1200" cap="none" spc="200" normalizeH="0" baseline="0">
                <a:solidFill>
                  <a:schemeClr val="tx1"/>
                </a:solidFill>
                <a:uFillTx/>
              </a:defRPr>
            </a:lvl1pPr>
            <a:lvl2pPr marL="1259840" indent="0" algn="ctr">
              <a:buNone/>
              <a:defRPr sz="5510"/>
            </a:lvl2pPr>
            <a:lvl3pPr marL="2520315" indent="0" algn="ctr">
              <a:buNone/>
              <a:defRPr sz="4960"/>
            </a:lvl3pPr>
            <a:lvl4pPr marL="3780155" indent="0" algn="ctr">
              <a:buNone/>
              <a:defRPr sz="4410"/>
            </a:lvl4pPr>
            <a:lvl5pPr marL="5039995" indent="0" algn="ctr">
              <a:buNone/>
              <a:defRPr sz="4410"/>
            </a:lvl5pPr>
            <a:lvl6pPr marL="6299835" indent="0" algn="ctr">
              <a:buNone/>
              <a:defRPr sz="4410"/>
            </a:lvl6pPr>
            <a:lvl7pPr marL="7560310" indent="0" algn="ctr">
              <a:buNone/>
              <a:defRPr sz="4410"/>
            </a:lvl7pPr>
            <a:lvl8pPr marL="8820150" indent="0" algn="ctr">
              <a:buNone/>
              <a:defRPr sz="4410"/>
            </a:lvl8pPr>
            <a:lvl9pPr marL="10079990" indent="0" algn="ctr">
              <a:buNone/>
              <a:defRPr sz="4410"/>
            </a:lvl9pPr>
          </a:lstStyle>
          <a:p>
            <a:pPr fontAlgn="auto"/>
            <a:r>
              <a:rPr lang="zh-CN" altLang="en-US" sz="6615"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1384698" y="6500055"/>
            <a:ext cx="22430805" cy="343937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384599" y="17662810"/>
            <a:ext cx="22430805" cy="6136048"/>
          </a:xfrm>
        </p:spPr>
        <p:txBody>
          <a:bodyPr rIns="25400" anchor="t"/>
          <a:lstStyle>
            <a:lvl1pPr marL="0" marR="0" algn="ctr" defTabSz="914400" rtl="0" eaLnBrk="1" fontAlgn="auto" latinLnBrk="0" hangingPunct="1">
              <a:lnSpc>
                <a:spcPct val="100000"/>
              </a:lnSpc>
              <a:buNone/>
              <a:defRPr kumimoji="0" lang="zh-CN" altLang="en-US" sz="1488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lang="zh-CN" altLang="en-US" sz="1488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1384599" y="8844095"/>
            <a:ext cx="22430805" cy="34402948"/>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84698" y="25991334"/>
            <a:ext cx="22430805" cy="4264034"/>
          </a:xfrm>
        </p:spPr>
        <p:txBody>
          <a:bodyPr rIns="63500" anchor="t"/>
          <a:lstStyle>
            <a:lvl1pPr>
              <a:defRPr sz="992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base"/>
            <a:r>
              <a:rPr lang="zh-CN" altLang="en-US" sz="9920" strike="noStrike" noProof="1"/>
              <a:t>单击此处编辑母版标题样式</a:t>
            </a:r>
            <a:endParaRPr lang="zh-CN" altLang="en-US" strike="noStrike" noProof="1"/>
          </a:p>
        </p:txBody>
      </p:sp>
      <p:sp>
        <p:nvSpPr>
          <p:cNvPr id="3" name="文本占位符 2"/>
          <p:cNvSpPr>
            <a:spLocks noGrp="1"/>
          </p:cNvSpPr>
          <p:nvPr>
            <p:ph type="body" idx="1"/>
          </p:nvPr>
        </p:nvSpPr>
        <p:spPr>
          <a:xfrm>
            <a:off x="1384687" y="30788334"/>
            <a:ext cx="22430805" cy="7356328"/>
          </a:xfrm>
        </p:spPr>
        <p:txBody>
          <a:bodyPr tIns="38100" rIns="76200" bIns="38100">
            <a:noAutofit/>
          </a:bodyPr>
          <a:lstStyle>
            <a:lvl1pPr marL="0" indent="0" eaLnBrk="1" fontAlgn="auto" latinLnBrk="0" hangingPunct="1">
              <a:buNone/>
              <a:defRPr kumimoji="0" lang="zh-CN" altLang="en-US" sz="4410" b="0" i="0" u="none" strike="noStrike" kern="1200" cap="none" spc="150" normalizeH="0" baseline="0" noProof="1">
                <a:solidFill>
                  <a:schemeClr val="tx1"/>
                </a:solidFill>
                <a:uFillTx/>
                <a:latin typeface="+mn-lt"/>
                <a:ea typeface="+mn-ea"/>
                <a:cs typeface="+mn-cs"/>
                <a:sym typeface="+mn-ea"/>
              </a:defRPr>
            </a:lvl1pPr>
            <a:lvl2pPr marL="1259840" indent="0">
              <a:buNone/>
              <a:defRPr sz="5510">
                <a:solidFill>
                  <a:schemeClr val="tx1">
                    <a:tint val="75000"/>
                  </a:schemeClr>
                </a:solidFill>
              </a:defRPr>
            </a:lvl2pPr>
            <a:lvl3pPr marL="2520315" indent="0">
              <a:buNone/>
              <a:defRPr sz="4960">
                <a:solidFill>
                  <a:schemeClr val="tx1">
                    <a:tint val="75000"/>
                  </a:schemeClr>
                </a:solidFill>
              </a:defRPr>
            </a:lvl3pPr>
            <a:lvl4pPr marL="3780155" indent="0">
              <a:buNone/>
              <a:defRPr sz="4410">
                <a:solidFill>
                  <a:schemeClr val="tx1">
                    <a:tint val="75000"/>
                  </a:schemeClr>
                </a:solidFill>
              </a:defRPr>
            </a:lvl4pPr>
            <a:lvl5pPr marL="5039995" indent="0">
              <a:buNone/>
              <a:defRPr sz="4410">
                <a:solidFill>
                  <a:schemeClr val="tx1">
                    <a:tint val="75000"/>
                  </a:schemeClr>
                </a:solidFill>
              </a:defRPr>
            </a:lvl5pPr>
            <a:lvl6pPr marL="6299835" indent="0">
              <a:buNone/>
              <a:defRPr sz="4410">
                <a:solidFill>
                  <a:schemeClr val="tx1">
                    <a:tint val="75000"/>
                  </a:schemeClr>
                </a:solidFill>
              </a:defRPr>
            </a:lvl6pPr>
            <a:lvl7pPr marL="7560310" indent="0">
              <a:buNone/>
              <a:defRPr sz="4410">
                <a:solidFill>
                  <a:schemeClr val="tx1">
                    <a:tint val="75000"/>
                  </a:schemeClr>
                </a:solidFill>
              </a:defRPr>
            </a:lvl7pPr>
            <a:lvl8pPr marL="8820150" indent="0">
              <a:buNone/>
              <a:defRPr sz="4410">
                <a:solidFill>
                  <a:schemeClr val="tx1">
                    <a:tint val="75000"/>
                  </a:schemeClr>
                </a:solidFill>
              </a:defRPr>
            </a:lvl8pPr>
            <a:lvl9pPr marL="10079990" indent="0">
              <a:buNone/>
              <a:defRPr sz="4410">
                <a:solidFill>
                  <a:schemeClr val="tx1">
                    <a:tint val="75000"/>
                  </a:schemeClr>
                </a:solidFill>
              </a:defRPr>
            </a:lvl9pPr>
          </a:lstStyle>
          <a:p>
            <a:pPr lvl="0" fontAlgn="auto"/>
            <a:r>
              <a:rPr lang="zh-CN" altLang="en-US" sz="441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1384698" y="8844095"/>
            <a:ext cx="10920087" cy="34393702"/>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内容占位符 3"/>
          <p:cNvSpPr>
            <a:spLocks noGrp="1"/>
          </p:cNvSpPr>
          <p:nvPr>
            <p:ph sz="half" idx="2"/>
          </p:nvPr>
        </p:nvSpPr>
        <p:spPr>
          <a:xfrm>
            <a:off x="12895317" y="8844095"/>
            <a:ext cx="10920087" cy="34393702"/>
          </a:xfrm>
        </p:spPr>
        <p:txBody>
          <a:bodyPr>
            <a:noAutofit/>
          </a:bodyPr>
          <a:lstStyle>
            <a:lvl1pPr>
              <a:defRPr sz="4410">
                <a:solidFill>
                  <a:schemeClr val="tx1">
                    <a:lumMod val="75000"/>
                    <a:lumOff val="25000"/>
                  </a:schemeClr>
                </a:solidFill>
              </a:defRPr>
            </a:lvl1pPr>
            <a:lvl2pPr>
              <a:defRPr sz="4410">
                <a:solidFill>
                  <a:schemeClr val="tx1">
                    <a:lumMod val="75000"/>
                    <a:lumOff val="25000"/>
                  </a:schemeClr>
                </a:solidFill>
              </a:defRPr>
            </a:lvl2pPr>
            <a:lvl3pPr>
              <a:defRPr sz="4410">
                <a:solidFill>
                  <a:schemeClr val="tx1">
                    <a:lumMod val="75000"/>
                    <a:lumOff val="25000"/>
                  </a:schemeClr>
                </a:solidFill>
              </a:defRPr>
            </a:lvl3pPr>
            <a:lvl4pPr>
              <a:defRPr sz="4410">
                <a:solidFill>
                  <a:schemeClr val="tx1">
                    <a:lumMod val="75000"/>
                    <a:lumOff val="25000"/>
                  </a:schemeClr>
                </a:solidFill>
              </a:defRPr>
            </a:lvl4pPr>
            <a:lvl5pPr>
              <a:defRPr sz="4410">
                <a:solidFill>
                  <a:schemeClr val="tx1">
                    <a:lumMod val="75000"/>
                    <a:lumOff val="25000"/>
                  </a:schemeClr>
                </a:solidFill>
              </a:defRPr>
            </a:lvl5pPr>
          </a:lstStyle>
          <a:p>
            <a:pPr lvl="0" fontAlgn="base"/>
            <a:r>
              <a:rPr lang="zh-CN" altLang="en-US" sz="4410" strike="noStrike" noProof="1"/>
              <a:t>单击此处编辑母版文本样式</a:t>
            </a:r>
            <a:endParaRPr lang="zh-CN" altLang="en-US" strike="noStrike" noProof="1"/>
          </a:p>
          <a:p>
            <a:pPr lvl="1" fontAlgn="base"/>
            <a:r>
              <a:rPr lang="zh-CN" altLang="en-US" sz="4410" strike="noStrike" noProof="1"/>
              <a:t>第二级</a:t>
            </a:r>
            <a:endParaRPr lang="zh-CN" altLang="en-US" strike="noStrike" noProof="1"/>
          </a:p>
          <a:p>
            <a:pPr lvl="2" fontAlgn="base"/>
            <a:r>
              <a:rPr lang="zh-CN" altLang="en-US" sz="4410" strike="noStrike" noProof="1"/>
              <a:t>第三级</a:t>
            </a:r>
            <a:endParaRPr lang="zh-CN" altLang="en-US" strike="noStrike" noProof="1"/>
          </a:p>
          <a:p>
            <a:pPr lvl="3" fontAlgn="base"/>
            <a:r>
              <a:rPr lang="zh-CN" altLang="en-US" sz="4410" strike="noStrike" noProof="1"/>
              <a:t>第四级</a:t>
            </a:r>
            <a:endParaRPr lang="zh-CN" altLang="en-US" strike="noStrike" noProof="1"/>
          </a:p>
          <a:p>
            <a:pPr lvl="4" fontAlgn="base"/>
            <a:r>
              <a:rPr lang="zh-CN" altLang="en-US" sz="441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1384698" y="8844095"/>
            <a:ext cx="10920087" cy="2600021"/>
          </a:xfrm>
        </p:spPr>
        <p:txBody>
          <a:bodyPr tIns="38100" rIns="76200" bIns="38100">
            <a:noAutofit/>
          </a:bodyPr>
          <a:lstStyle>
            <a:lvl1pPr marL="0" indent="0" eaLnBrk="1" fontAlgn="auto" latinLnBrk="0" hangingPunct="1">
              <a:lnSpc>
                <a:spcPct val="100000"/>
              </a:lnSpc>
              <a:spcAft>
                <a:spcPts val="0"/>
              </a:spcAft>
              <a:buNone/>
              <a:defRPr sz="5510" b="1" u="none" strike="noStrike" kern="1200" cap="none" spc="200" normalizeH="0" baseline="0">
                <a:solidFill>
                  <a:schemeClr val="tx1"/>
                </a:solidFill>
                <a:uFillTx/>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t>单击此处编辑母版文本样式</a:t>
            </a:r>
            <a:endParaRPr lang="zh-CN" altLang="en-US" strike="noStrike" noProof="1"/>
          </a:p>
        </p:txBody>
      </p:sp>
      <p:sp>
        <p:nvSpPr>
          <p:cNvPr id="4" name="内容占位符 3"/>
          <p:cNvSpPr>
            <a:spLocks noGrp="1"/>
          </p:cNvSpPr>
          <p:nvPr>
            <p:ph sz="half" idx="2"/>
          </p:nvPr>
        </p:nvSpPr>
        <p:spPr>
          <a:xfrm>
            <a:off x="1384687" y="12208693"/>
            <a:ext cx="10920000"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12888853" y="8844095"/>
            <a:ext cx="10920087" cy="2600021"/>
          </a:xfrm>
        </p:spPr>
        <p:txBody>
          <a:bodyPr tIns="38100" rIns="76200" bIns="38100">
            <a:noAutofit/>
          </a:bodyPr>
          <a:lstStyle>
            <a:lvl1pPr marL="0" marR="0" lvl="0" indent="0" algn="l" defTabSz="914400" rtl="0" eaLnBrk="1" fontAlgn="auto" latinLnBrk="0" hangingPunct="1">
              <a:lnSpc>
                <a:spcPct val="100000"/>
              </a:lnSpc>
              <a:spcBef>
                <a:spcPts val="5"/>
              </a:spcBef>
              <a:spcAft>
                <a:spcPts val="0"/>
              </a:spcAft>
              <a:buFont typeface="Arial" panose="020B0604020202020204" pitchFamily="34" charset="0"/>
              <a:buNone/>
              <a:defRPr kumimoji="0" lang="zh-CN" altLang="en-US" sz="5510" b="1" i="0" u="none" strike="noStrike" kern="1200" cap="none" spc="200" normalizeH="0" baseline="0" noProof="1" dirty="0">
                <a:solidFill>
                  <a:schemeClr val="tx1"/>
                </a:solidFill>
                <a:uFillTx/>
                <a:latin typeface="+mn-lt"/>
                <a:ea typeface="+mn-ea"/>
                <a:cs typeface="+mn-cs"/>
                <a:sym typeface="+mn-ea"/>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12888853" y="12208693"/>
            <a:ext cx="10920087"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384698" y="8844095"/>
            <a:ext cx="10920087" cy="34393702"/>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5"/>
              </a:spcBef>
              <a:spcAft>
                <a:spcPts val="1000"/>
              </a:spcAft>
              <a:buFont typeface="Arial" panose="020B0604020202020204" pitchFamily="34" charset="0"/>
              <a:buNone/>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5"/>
              </a:spcBef>
              <a:spcAft>
                <a:spcPts val="1000"/>
              </a:spcAft>
              <a:buClrTx/>
              <a:buSzTx/>
              <a:buFont typeface="Arial" panose="020B0604020202020204" pitchFamily="34" charset="0"/>
              <a:buNone/>
              <a:defRPr/>
            </a:pPr>
            <a:endParaRPr kumimoji="0" lang="zh-CN" altLang="en-US" sz="441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12895416" y="8844095"/>
            <a:ext cx="10920087" cy="34393702"/>
          </a:xfrm>
        </p:spPr>
        <p:txBody>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z="4410"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base"/>
            <a:r>
              <a:rPr lang="zh-CN" altLang="en-US" strike="noStrike" noProof="1"/>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849787" y="6500055"/>
            <a:ext cx="1965617" cy="36774694"/>
          </a:xfrm>
        </p:spPr>
        <p:txBody>
          <a:bodyPr vert="eaVert"/>
          <a:lstStyle>
            <a:lvl1pPr marL="0" marR="0" lvl="0" algn="l" defTabSz="914400" rtl="0" eaLnBrk="1" fontAlgn="auto" latinLnBrk="0" hangingPunct="1">
              <a:lnSpc>
                <a:spcPct val="100000"/>
              </a:lnSpc>
              <a:spcAft>
                <a:spcPts val="0"/>
              </a:spcAft>
              <a:buNone/>
              <a:defRPr kumimoji="0" lang="zh-CN" altLang="en-US" sz="6615" b="1" i="0" u="none" strike="noStrike" kern="1200" cap="none" spc="200" normalizeH="0" baseline="0" noProof="1" dirty="0">
                <a:solidFill>
                  <a:schemeClr val="tx1"/>
                </a:solidFill>
                <a:uFillTx/>
                <a:latin typeface="+mj-lt"/>
                <a:ea typeface="+mj-ea"/>
                <a:cs typeface="+mj-cs"/>
                <a:sym typeface="+mn-ea"/>
              </a:defRPr>
            </a:lvl1pPr>
          </a:lstStyle>
          <a:p>
            <a:pPr lvl="0" fontAlgn="auto"/>
            <a:r>
              <a:rPr sz="6615"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1384687" y="6500000"/>
            <a:ext cx="20313988" cy="36774694"/>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1384300" y="2947988"/>
            <a:ext cx="22431375" cy="4422775"/>
          </a:xfrm>
          <a:prstGeom prst="rect">
            <a:avLst/>
          </a:prstGeom>
          <a:noFill/>
          <a:ln w="9525">
            <a:noFill/>
          </a:ln>
        </p:spPr>
        <p:txBody>
          <a:bodyPr vert="horz" wrap="square" lIns="101600" tIns="38100" rIns="76200" bIns="38100" anchor="ctr"/>
          <a:lstStyle/>
          <a:p>
            <a:pPr lvl="0"/>
            <a:r>
              <a:rPr lang="zh-CN" altLang="en-US"/>
              <a:t>单击此处编辑母版标题样式</a:t>
            </a:r>
          </a:p>
        </p:txBody>
      </p:sp>
      <p:sp>
        <p:nvSpPr>
          <p:cNvPr id="2051" name="文本占位符 2"/>
          <p:cNvSpPr>
            <a:spLocks noGrp="1"/>
          </p:cNvSpPr>
          <p:nvPr>
            <p:ph type="body"/>
            <p:custDataLst>
              <p:tags r:id="rId14"/>
            </p:custDataLst>
          </p:nvPr>
        </p:nvSpPr>
        <p:spPr>
          <a:xfrm>
            <a:off x="1384300" y="8843963"/>
            <a:ext cx="22431375" cy="34393187"/>
          </a:xfrm>
          <a:prstGeom prst="rect">
            <a:avLst/>
          </a:prstGeom>
          <a:noFill/>
          <a:ln w="9525">
            <a:noFill/>
          </a:ln>
        </p:spPr>
        <p:txBody>
          <a:bodyPr vert="horz" wrap="square" lIns="101600" tIns="0" rIns="82550" bIns="0" anchor="t"/>
          <a:lstStyle/>
          <a:p>
            <a:pPr lvl="0"/>
            <a:r>
              <a:rPr lang="zh-CN" altLang="en-US"/>
              <a:t>单击此处编辑母版文本样式</a:t>
            </a:r>
          </a:p>
          <a:p>
            <a:pPr lvl="1" indent="-628650"/>
            <a:r>
              <a:rPr lang="zh-CN" altLang="en-US"/>
              <a:t>第二级</a:t>
            </a:r>
          </a:p>
          <a:p>
            <a:pPr lvl="2" indent="-628650"/>
            <a:r>
              <a:rPr lang="zh-CN" altLang="en-US"/>
              <a:t>第三级</a:t>
            </a:r>
          </a:p>
          <a:p>
            <a:pPr lvl="3" indent="-628650"/>
            <a:r>
              <a:rPr lang="zh-CN" altLang="en-US"/>
              <a:t>第四级</a:t>
            </a:r>
          </a:p>
          <a:p>
            <a:pPr lvl="4" indent="-628650"/>
            <a:r>
              <a:rPr lang="zh-CN" altLang="en-US"/>
              <a:t>第五级</a:t>
            </a:r>
          </a:p>
        </p:txBody>
      </p:sp>
      <p:sp>
        <p:nvSpPr>
          <p:cNvPr id="4" name="日期占位符 3"/>
          <p:cNvSpPr>
            <a:spLocks noGrp="1"/>
          </p:cNvSpPr>
          <p:nvPr>
            <p:ph type="dt" sz="half" idx="2"/>
            <p:custDataLst>
              <p:tags r:id="rId15"/>
            </p:custDataLst>
          </p:nvPr>
        </p:nvSpPr>
        <p:spPr>
          <a:xfrm>
            <a:off x="1817688" y="43332400"/>
            <a:ext cx="5581650" cy="216217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3305">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6"/>
            </p:custDataLst>
          </p:nvPr>
        </p:nvSpPr>
        <p:spPr>
          <a:xfrm>
            <a:off x="8507413" y="43332400"/>
            <a:ext cx="8185150" cy="216217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3305">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17"/>
            </p:custDataLst>
          </p:nvPr>
        </p:nvSpPr>
        <p:spPr>
          <a:xfrm>
            <a:off x="17797463" y="43332400"/>
            <a:ext cx="5580063" cy="2162175"/>
          </a:xfrm>
          <a:prstGeom prst="rect">
            <a:avLst/>
          </a:prstGeom>
        </p:spPr>
        <p:txBody>
          <a:bodyPr vert="horz" wrap="square" lIns="91440" tIns="45720" rIns="91440" bIns="45720" numCol="1" anchor="ctr" anchorCtr="0" compatLnSpc="1"/>
          <a:lstStyle>
            <a:lvl1pPr algn="r">
              <a:defRPr sz="33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519680" rtl="0" eaLnBrk="0" fontAlgn="base" hangingPunct="0">
        <a:spcBef>
          <a:spcPct val="0"/>
        </a:spcBef>
        <a:spcAft>
          <a:spcPct val="0"/>
        </a:spcAft>
        <a:defRPr sz="7700" b="1" kern="1200" spc="200">
          <a:solidFill>
            <a:schemeClr val="tx1"/>
          </a:solidFill>
          <a:latin typeface="+mj-lt"/>
          <a:ea typeface="+mj-ea"/>
          <a:cs typeface="+mj-cs"/>
        </a:defRPr>
      </a:lvl1pPr>
      <a:lvl2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p:titleStyle>
    <p:bodyStyle>
      <a:lvl1pPr marL="628650" indent="-628650" algn="l" defTabSz="2519680" rtl="0" eaLnBrk="0" fontAlgn="base" hangingPunct="0">
        <a:lnSpc>
          <a:spcPct val="130000"/>
        </a:lnSpc>
        <a:spcBef>
          <a:spcPct val="0"/>
        </a:spcBef>
        <a:spcAft>
          <a:spcPts val="1000"/>
        </a:spcAft>
        <a:buFont typeface="Arial" panose="020B0604020202020204" pitchFamily="34" charset="0"/>
        <a:buChar char="•"/>
        <a:defRPr sz="4400" kern="1200" spc="150">
          <a:solidFill>
            <a:schemeClr val="tx1"/>
          </a:solidFill>
          <a:latin typeface="+mn-lt"/>
          <a:ea typeface="+mn-ea"/>
          <a:cs typeface="+mn-cs"/>
        </a:defRPr>
      </a:lvl1pPr>
      <a:lvl2pPr marL="188912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2pPr>
      <a:lvl3pPr marL="314960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3pPr>
      <a:lvl4pPr marL="441007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4pPr>
      <a:lvl5pPr marL="566928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5pPr>
      <a:lvl6pPr marL="6929755"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6pPr>
      <a:lvl7pPr marL="819023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7pPr>
      <a:lvl8pPr marL="945007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8pPr>
      <a:lvl9pPr marL="1070991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9pPr>
    </p:bodyStyle>
    <p:otherStyle>
      <a:defPPr>
        <a:defRPr lang="zh-CN"/>
      </a:defPPr>
      <a:lvl1pPr marL="0" algn="l" defTabSz="2520315" rtl="0" eaLnBrk="1" latinLnBrk="0" hangingPunct="1">
        <a:defRPr sz="4960" kern="1200">
          <a:solidFill>
            <a:schemeClr val="tx1"/>
          </a:solidFill>
          <a:latin typeface="+mn-lt"/>
          <a:ea typeface="+mn-ea"/>
          <a:cs typeface="+mn-cs"/>
        </a:defRPr>
      </a:lvl1pPr>
      <a:lvl2pPr marL="1259840" algn="l" defTabSz="2520315" rtl="0" eaLnBrk="1" latinLnBrk="0" hangingPunct="1">
        <a:defRPr sz="4960" kern="1200">
          <a:solidFill>
            <a:schemeClr val="tx1"/>
          </a:solidFill>
          <a:latin typeface="+mn-lt"/>
          <a:ea typeface="+mn-ea"/>
          <a:cs typeface="+mn-cs"/>
        </a:defRPr>
      </a:lvl2pPr>
      <a:lvl3pPr marL="2520315" algn="l" defTabSz="2520315" rtl="0" eaLnBrk="1" latinLnBrk="0" hangingPunct="1">
        <a:defRPr sz="4960" kern="1200">
          <a:solidFill>
            <a:schemeClr val="tx1"/>
          </a:solidFill>
          <a:latin typeface="+mn-lt"/>
          <a:ea typeface="+mn-ea"/>
          <a:cs typeface="+mn-cs"/>
        </a:defRPr>
      </a:lvl3pPr>
      <a:lvl4pPr marL="3780155" algn="l" defTabSz="2520315" rtl="0" eaLnBrk="1" latinLnBrk="0" hangingPunct="1">
        <a:defRPr sz="4960" kern="1200">
          <a:solidFill>
            <a:schemeClr val="tx1"/>
          </a:solidFill>
          <a:latin typeface="+mn-lt"/>
          <a:ea typeface="+mn-ea"/>
          <a:cs typeface="+mn-cs"/>
        </a:defRPr>
      </a:lvl4pPr>
      <a:lvl5pPr marL="5039995" algn="l" defTabSz="2520315" rtl="0" eaLnBrk="1" latinLnBrk="0" hangingPunct="1">
        <a:defRPr sz="4960" kern="1200">
          <a:solidFill>
            <a:schemeClr val="tx1"/>
          </a:solidFill>
          <a:latin typeface="+mn-lt"/>
          <a:ea typeface="+mn-ea"/>
          <a:cs typeface="+mn-cs"/>
        </a:defRPr>
      </a:lvl5pPr>
      <a:lvl6pPr marL="6299835" algn="l" defTabSz="2520315" rtl="0" eaLnBrk="1" latinLnBrk="0" hangingPunct="1">
        <a:defRPr sz="4960" kern="1200">
          <a:solidFill>
            <a:schemeClr val="tx1"/>
          </a:solidFill>
          <a:latin typeface="+mn-lt"/>
          <a:ea typeface="+mn-ea"/>
          <a:cs typeface="+mn-cs"/>
        </a:defRPr>
      </a:lvl6pPr>
      <a:lvl7pPr marL="7560310" algn="l" defTabSz="2520315" rtl="0" eaLnBrk="1" latinLnBrk="0" hangingPunct="1">
        <a:defRPr sz="4960" kern="1200">
          <a:solidFill>
            <a:schemeClr val="tx1"/>
          </a:solidFill>
          <a:latin typeface="+mn-lt"/>
          <a:ea typeface="+mn-ea"/>
          <a:cs typeface="+mn-cs"/>
        </a:defRPr>
      </a:lvl7pPr>
      <a:lvl8pPr marL="8820150" algn="l" defTabSz="2520315" rtl="0" eaLnBrk="1" latinLnBrk="0" hangingPunct="1">
        <a:defRPr sz="4960" kern="1200">
          <a:solidFill>
            <a:schemeClr val="tx1"/>
          </a:solidFill>
          <a:latin typeface="+mn-lt"/>
          <a:ea typeface="+mn-ea"/>
          <a:cs typeface="+mn-cs"/>
        </a:defRPr>
      </a:lvl8pPr>
      <a:lvl9pPr marL="10079990" algn="l" defTabSz="2520315" rtl="0" eaLnBrk="1" latinLnBrk="0" hangingPunct="1">
        <a:defRPr sz="4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7"/>
          <p:cNvSpPr/>
          <p:nvPr/>
        </p:nvSpPr>
        <p:spPr>
          <a:xfrm>
            <a:off x="0" y="0"/>
            <a:ext cx="25204738" cy="549116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8196" name="object 7"/>
          <p:cNvSpPr/>
          <p:nvPr/>
        </p:nvSpPr>
        <p:spPr>
          <a:xfrm>
            <a:off x="-19050" y="44748450"/>
            <a:ext cx="25204738" cy="204311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21" name="矩形 20"/>
          <p:cNvSpPr/>
          <p:nvPr/>
        </p:nvSpPr>
        <p:spPr>
          <a:xfrm>
            <a:off x="600392" y="25167122"/>
            <a:ext cx="23999190" cy="18620256"/>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8"/>
          <p:cNvSpPr txBox="1"/>
          <p:nvPr/>
        </p:nvSpPr>
        <p:spPr>
          <a:xfrm>
            <a:off x="2433638" y="45011975"/>
            <a:ext cx="22064663" cy="1863090"/>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gn="r"/>
            <a:r>
              <a:rPr lang="zh-CN" altLang="en-US" sz="6000" dirty="0">
                <a:solidFill>
                  <a:srgbClr val="CCFFFF"/>
                </a:solidFill>
                <a:ea typeface="黑体" panose="02010609060101010101" pitchFamily="49" charset="-122"/>
                <a:sym typeface="+mn-ea"/>
              </a:rPr>
              <a:t>安宁高新技术产业开发区管理委员会 </a:t>
            </a:r>
            <a:r>
              <a:rPr lang="zh-CN" sz="6000" dirty="0">
                <a:solidFill>
                  <a:srgbClr val="CCFFFF"/>
                </a:solidFill>
                <a:ea typeface="黑体" panose="02010609060101010101" pitchFamily="49" charset="-122"/>
                <a:sym typeface="+mn-ea"/>
              </a:rPr>
              <a:t>安宁市自然资源局</a:t>
            </a:r>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a:p>
            <a:pPr algn="r" fontAlgn="base"/>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13" name="object 8"/>
          <p:cNvSpPr txBox="1"/>
          <p:nvPr/>
        </p:nvSpPr>
        <p:spPr>
          <a:xfrm>
            <a:off x="320992" y="936596"/>
            <a:ext cx="24557990" cy="3340658"/>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r>
              <a:rPr lang="zh-CN" altLang="zh-CN" sz="7200" dirty="0">
                <a:solidFill>
                  <a:srgbClr val="CCFFFF"/>
                </a:solidFill>
                <a:sym typeface="+mn-ea"/>
              </a:rPr>
              <a:t>《</a:t>
            </a:r>
            <a:r>
              <a:rPr lang="zh-CN" altLang="en-US" sz="7200" dirty="0">
                <a:solidFill>
                  <a:srgbClr val="CCFFFF"/>
                </a:solidFill>
                <a:sym typeface="+mn-ea"/>
              </a:rPr>
              <a:t>安宁市“产业园区</a:t>
            </a:r>
            <a:r>
              <a:rPr lang="en-US" altLang="zh-CN" sz="7200" dirty="0">
                <a:solidFill>
                  <a:srgbClr val="CCFFFF"/>
                </a:solidFill>
                <a:sym typeface="+mn-ea"/>
              </a:rPr>
              <a:t>08</a:t>
            </a:r>
            <a:r>
              <a:rPr lang="zh-CN" altLang="en-US" sz="7200" dirty="0">
                <a:solidFill>
                  <a:srgbClr val="CCFFFF"/>
                </a:solidFill>
                <a:sym typeface="+mn-ea"/>
              </a:rPr>
              <a:t>单元”新材料产业园（水井湾片区）</a:t>
            </a:r>
            <a:r>
              <a:rPr lang="en-US" altLang="zh-CN" sz="7200" dirty="0">
                <a:solidFill>
                  <a:srgbClr val="CCFFFF"/>
                </a:solidFill>
                <a:sym typeface="+mn-ea"/>
              </a:rPr>
              <a:t>DC01-2</a:t>
            </a:r>
            <a:r>
              <a:rPr lang="zh-CN" altLang="en-US" sz="7200" dirty="0">
                <a:solidFill>
                  <a:srgbClr val="CCFFFF"/>
                </a:solidFill>
                <a:sym typeface="+mn-ea"/>
              </a:rPr>
              <a:t>图则地块控制性详细规划维护方案</a:t>
            </a:r>
            <a:r>
              <a:rPr lang="zh-CN" altLang="zh-CN" sz="7200" dirty="0">
                <a:solidFill>
                  <a:srgbClr val="CCFFFF"/>
                </a:solidFill>
                <a:sym typeface="+mn-ea"/>
              </a:rPr>
              <a:t>》</a:t>
            </a:r>
            <a:endParaRPr lang="en-US" altLang="zh-CN" sz="7200" dirty="0">
              <a:solidFill>
                <a:srgbClr val="CCFFFF"/>
              </a:solidFill>
              <a:sym typeface="+mn-ea"/>
            </a:endParaRPr>
          </a:p>
          <a:p>
            <a:r>
              <a:rPr lang="zh-CN" altLang="en-US" sz="7200" dirty="0">
                <a:solidFill>
                  <a:srgbClr val="CCFFFF"/>
                </a:solidFill>
                <a:ea typeface="黑体" panose="02010609060101010101" pitchFamily="49" charset="-122"/>
                <a:sym typeface="+mn-ea"/>
              </a:rPr>
              <a:t>公示暨征求利害关系人意见的公告</a:t>
            </a:r>
            <a:endParaRPr kumimoji="0" lang="zh-CN" altLang="en-US" sz="72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8" name="TextBox 81"/>
          <p:cNvSpPr txBox="1"/>
          <p:nvPr>
            <p:custDataLst>
              <p:tags r:id="rId2"/>
            </p:custDataLst>
          </p:nvPr>
        </p:nvSpPr>
        <p:spPr>
          <a:xfrm>
            <a:off x="1302878" y="16128318"/>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修改说明</a:t>
            </a:r>
          </a:p>
        </p:txBody>
      </p:sp>
      <p:sp>
        <p:nvSpPr>
          <p:cNvPr id="9" name="文本框 8"/>
          <p:cNvSpPr txBox="1"/>
          <p:nvPr/>
        </p:nvSpPr>
        <p:spPr>
          <a:xfrm>
            <a:off x="3609695" y="5814810"/>
            <a:ext cx="20160774" cy="9632573"/>
          </a:xfrm>
          <a:prstGeom prst="rect">
            <a:avLst/>
          </a:prstGeom>
          <a:noFill/>
        </p:spPr>
        <p:txBody>
          <a:bodyPr wrap="square" rtlCol="0">
            <a:spAutoFit/>
          </a:bodyPr>
          <a:lstStyle/>
          <a:p>
            <a:pPr marL="0" lvl="1" indent="-3600000">
              <a:lnSpc>
                <a:spcPct val="130000"/>
              </a:lnSpc>
            </a:pPr>
            <a:r>
              <a:rPr lang="zh-CN" altLang="en-US" sz="3200" dirty="0">
                <a:latin typeface="+mj-ea"/>
                <a:ea typeface="+mj-ea"/>
              </a:rPr>
              <a:t>安宁市人民政府于</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1</a:t>
            </a:r>
            <a:r>
              <a:rPr lang="zh-CN" altLang="en-US" sz="3200" dirty="0">
                <a:latin typeface="+mj-ea"/>
                <a:ea typeface="+mj-ea"/>
              </a:rPr>
              <a:t>月</a:t>
            </a:r>
            <a:r>
              <a:rPr lang="en-US" altLang="zh-CN" sz="3200" dirty="0">
                <a:latin typeface="+mj-ea"/>
                <a:ea typeface="+mj-ea"/>
              </a:rPr>
              <a:t>31</a:t>
            </a:r>
            <a:r>
              <a:rPr lang="zh-CN" altLang="en-US" sz="3200" dirty="0">
                <a:latin typeface="+mj-ea"/>
                <a:ea typeface="+mj-ea"/>
              </a:rPr>
              <a:t>日同意启动</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08</a:t>
            </a:r>
            <a:r>
              <a:rPr lang="zh-CN" altLang="en-US" sz="3200" dirty="0">
                <a:latin typeface="+mj-ea"/>
                <a:ea typeface="+mj-ea"/>
              </a:rPr>
              <a:t>单元”新材料产业园（水井湾片区）</a:t>
            </a:r>
            <a:r>
              <a:rPr lang="en-US" altLang="zh-CN" sz="3200" dirty="0">
                <a:latin typeface="+mj-ea"/>
                <a:ea typeface="+mj-ea"/>
              </a:rPr>
              <a:t>DC01-2</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a:t>
            </a:r>
            <a:r>
              <a:rPr lang="en-US" altLang="zh-CN" sz="3200" dirty="0">
                <a:latin typeface="+mj-ea"/>
                <a:ea typeface="+mj-ea"/>
              </a:rPr>
              <a:t> 《</a:t>
            </a:r>
            <a:r>
              <a:rPr lang="zh-CN" altLang="en-US" sz="3200" dirty="0">
                <a:latin typeface="+mj-ea"/>
                <a:ea typeface="+mj-ea"/>
              </a:rPr>
              <a:t>安宁市“产业园区</a:t>
            </a:r>
            <a:r>
              <a:rPr lang="en-US" altLang="zh-CN" sz="3200" dirty="0">
                <a:latin typeface="+mj-ea"/>
                <a:ea typeface="+mj-ea"/>
              </a:rPr>
              <a:t>08</a:t>
            </a:r>
            <a:r>
              <a:rPr lang="zh-CN" altLang="en-US" sz="3200" dirty="0">
                <a:latin typeface="+mj-ea"/>
                <a:ea typeface="+mj-ea"/>
              </a:rPr>
              <a:t>单元”新材料产业园（水井湾片区）</a:t>
            </a:r>
            <a:r>
              <a:rPr lang="en-US" altLang="zh-CN" sz="3200" dirty="0">
                <a:latin typeface="+mj-ea"/>
                <a:ea typeface="+mj-ea"/>
              </a:rPr>
              <a:t>DC01-2</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经安宁市国土空间规划和土地矿产储备委员会办公室</a:t>
            </a:r>
            <a:r>
              <a:rPr lang="en-US" altLang="zh-CN" sz="3200" dirty="0">
                <a:latin typeface="+mj-ea"/>
                <a:ea typeface="+mj-ea"/>
              </a:rPr>
              <a:t>2026</a:t>
            </a:r>
            <a:r>
              <a:rPr lang="zh-CN" altLang="en-US" sz="3200" dirty="0">
                <a:latin typeface="+mj-ea"/>
                <a:ea typeface="+mj-ea"/>
              </a:rPr>
              <a:t>年第</a:t>
            </a:r>
            <a:r>
              <a:rPr lang="en-US" altLang="zh-CN" sz="3200" dirty="0">
                <a:latin typeface="+mj-ea"/>
                <a:ea typeface="+mj-ea"/>
              </a:rPr>
              <a:t>2</a:t>
            </a:r>
            <a:r>
              <a:rPr lang="zh-CN" altLang="en-US" sz="3200" dirty="0">
                <a:latin typeface="+mj-ea"/>
                <a:ea typeface="+mj-ea"/>
              </a:rPr>
              <a:t>次会议审议通过，现按相关规定进行公示。</a:t>
            </a:r>
          </a:p>
          <a:p>
            <a:pPr marL="0" lvl="1" indent="-3600000">
              <a:lnSpc>
                <a:spcPct val="130000"/>
              </a:lnSpc>
            </a:pPr>
            <a:r>
              <a:rPr lang="zh-CN" altLang="en-US" sz="3200" dirty="0">
                <a:latin typeface="+mj-ea"/>
                <a:ea typeface="+mj-ea"/>
              </a:rPr>
              <a:t>根据</a:t>
            </a:r>
            <a:r>
              <a:rPr lang="en-US" altLang="zh-CN" sz="3200" dirty="0">
                <a:latin typeface="+mj-ea"/>
                <a:ea typeface="+mj-ea"/>
              </a:rPr>
              <a:t>《</a:t>
            </a:r>
            <a:r>
              <a:rPr lang="zh-CN" altLang="en-US" sz="3200" dirty="0">
                <a:latin typeface="+mj-ea"/>
                <a:ea typeface="+mj-ea"/>
              </a:rPr>
              <a:t>昆明市详细规划管理规定</a:t>
            </a:r>
            <a:r>
              <a:rPr lang="en-US" altLang="zh-CN" sz="3200" dirty="0">
                <a:latin typeface="+mj-ea"/>
                <a:ea typeface="+mj-ea"/>
              </a:rPr>
              <a:t>》</a:t>
            </a:r>
            <a:r>
              <a:rPr lang="zh-CN" altLang="en-US" sz="3200" dirty="0">
                <a:latin typeface="+mj-ea"/>
                <a:ea typeface="+mj-ea"/>
              </a:rPr>
              <a:t>等相关法律、法规要求，现就</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08</a:t>
            </a:r>
            <a:r>
              <a:rPr lang="zh-CN" altLang="en-US" sz="3200" dirty="0">
                <a:latin typeface="+mj-ea"/>
                <a:ea typeface="+mj-ea"/>
              </a:rPr>
              <a:t>单元”新材料产业园（水井湾片区）</a:t>
            </a:r>
            <a:r>
              <a:rPr lang="en-US" altLang="zh-CN" sz="3200" dirty="0">
                <a:latin typeface="+mj-ea"/>
                <a:ea typeface="+mj-ea"/>
              </a:rPr>
              <a:t>DC01-2</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征求规划地段内利害关系人意见，公示期间如有意见或建议，可向我局依法行使陈述、申辩以及申请听证等权利。逾期不申报的，视为放弃上述权利。凡是本次规划地段内有利害关系的公民、法人以及其他组织，提交意见的同时应当提交本人身份证明文件以及证明利害关系存在的证据材料（包括但不限于不动产权证等）。</a:t>
            </a:r>
          </a:p>
          <a:p>
            <a:pPr marL="0" lvl="1" indent="-457200">
              <a:lnSpc>
                <a:spcPct val="130000"/>
              </a:lnSpc>
            </a:pPr>
            <a:r>
              <a:rPr lang="zh-CN" altLang="en-US" sz="3200" dirty="0">
                <a:latin typeface="+mj-ea"/>
                <a:ea typeface="+mj-ea"/>
              </a:rPr>
              <a:t>安宁市人民政府门户网站、“安宁高新技术产业开发区”微信公众号、项目现场、安宁市自然资源局公示栏、安宁高新技术产业开发区管理委员会公示栏</a:t>
            </a:r>
          </a:p>
          <a:p>
            <a:pPr>
              <a:lnSpc>
                <a:spcPct val="130000"/>
              </a:lnSpc>
            </a:pPr>
            <a:r>
              <a:rPr lang="en-US" altLang="zh-CN" sz="3200" dirty="0">
                <a:latin typeface="+mj-ea"/>
                <a:ea typeface="+mj-ea"/>
              </a:rPr>
              <a:t>7</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2</a:t>
            </a:r>
            <a:r>
              <a:rPr lang="zh-CN" altLang="en-US" sz="3200" dirty="0">
                <a:latin typeface="+mj-ea"/>
                <a:ea typeface="+mj-ea"/>
              </a:rPr>
              <a:t>月</a:t>
            </a:r>
            <a:r>
              <a:rPr lang="en-US" altLang="zh-CN" sz="3200" dirty="0">
                <a:latin typeface="+mj-ea"/>
                <a:ea typeface="+mj-ea"/>
              </a:rPr>
              <a:t>10</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2</a:t>
            </a:r>
            <a:r>
              <a:rPr lang="zh-CN" altLang="en-US" sz="3200" dirty="0">
                <a:latin typeface="+mj-ea"/>
                <a:ea typeface="+mj-ea"/>
              </a:rPr>
              <a:t>月</a:t>
            </a:r>
            <a:r>
              <a:rPr lang="en-US" altLang="zh-CN" sz="3200" dirty="0">
                <a:latin typeface="+mj-ea"/>
              </a:rPr>
              <a:t>17</a:t>
            </a:r>
            <a:r>
              <a:rPr lang="zh-CN" altLang="en-US" sz="3200" dirty="0">
                <a:latin typeface="+mj-ea"/>
                <a:ea typeface="+mj-ea"/>
              </a:rPr>
              <a:t>日）</a:t>
            </a:r>
          </a:p>
          <a:p>
            <a:pPr marL="0" lvl="1" indent="-457200">
              <a:lnSpc>
                <a:spcPct val="130000"/>
              </a:lnSpc>
            </a:pPr>
            <a:r>
              <a:rPr lang="zh-CN" altLang="en-US" sz="3200" dirty="0">
                <a:latin typeface="+mj-ea"/>
                <a:ea typeface="+mj-ea"/>
              </a:rPr>
              <a:t>若需对本规划提交意见的，应在公示期内进行反馈，反馈方式如下：</a:t>
            </a:r>
          </a:p>
          <a:p>
            <a:pPr marL="0" lvl="1" indent="-457200">
              <a:lnSpc>
                <a:spcPct val="130000"/>
              </a:lnSpc>
            </a:pPr>
            <a:r>
              <a:rPr lang="en-US" altLang="zh-CN" sz="3200" dirty="0">
                <a:latin typeface="+mj-ea"/>
                <a:ea typeface="+mj-ea"/>
              </a:rPr>
              <a:t>1</a:t>
            </a:r>
            <a:r>
              <a:rPr lang="zh-CN" altLang="en-US" sz="3200" dirty="0">
                <a:latin typeface="+mj-ea"/>
                <a:ea typeface="+mj-ea"/>
              </a:rPr>
              <a:t>、书面反馈意见，请将书面意见邮寄至云南省安宁市自然资源局（宁湖大厦</a:t>
            </a:r>
            <a:r>
              <a:rPr lang="en-US" altLang="zh-CN" sz="3200" dirty="0">
                <a:latin typeface="+mj-ea"/>
                <a:ea typeface="+mj-ea"/>
              </a:rPr>
              <a:t>22</a:t>
            </a:r>
            <a:r>
              <a:rPr lang="zh-CN" altLang="en-US" sz="3200" dirty="0">
                <a:latin typeface="+mj-ea"/>
                <a:ea typeface="+mj-ea"/>
              </a:rPr>
              <a:t>楼）。</a:t>
            </a:r>
          </a:p>
          <a:p>
            <a:pPr marL="0" lvl="1" indent="-457200">
              <a:lnSpc>
                <a:spcPct val="130000"/>
              </a:lnSpc>
            </a:pPr>
            <a:r>
              <a:rPr lang="en-US" altLang="zh-CN" sz="3200" dirty="0">
                <a:latin typeface="+mj-ea"/>
                <a:ea typeface="+mj-ea"/>
              </a:rPr>
              <a:t>2</a:t>
            </a:r>
            <a:r>
              <a:rPr lang="zh-CN" altLang="en-US" sz="3200" dirty="0">
                <a:latin typeface="+mj-ea"/>
                <a:ea typeface="+mj-ea"/>
              </a:rPr>
              <a:t>、若存在疑问，请拨打安宁市自然资源局联系电话</a:t>
            </a:r>
            <a:r>
              <a:rPr lang="en-US" altLang="zh-CN" sz="3200" dirty="0">
                <a:latin typeface="+mj-ea"/>
                <a:ea typeface="+mj-ea"/>
              </a:rPr>
              <a:t>0871-68697188</a:t>
            </a:r>
            <a:r>
              <a:rPr lang="zh-CN" altLang="en-US" sz="3200" dirty="0">
                <a:latin typeface="+mj-ea"/>
                <a:ea typeface="+mj-ea"/>
              </a:rPr>
              <a:t>。</a:t>
            </a:r>
          </a:p>
        </p:txBody>
      </p:sp>
      <p:sp>
        <p:nvSpPr>
          <p:cNvPr id="15" name="矩形 14"/>
          <p:cNvSpPr/>
          <p:nvPr/>
        </p:nvSpPr>
        <p:spPr>
          <a:xfrm>
            <a:off x="1039057" y="17341768"/>
            <a:ext cx="10725339"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1"/>
          <p:cNvSpPr txBox="1"/>
          <p:nvPr>
            <p:custDataLst>
              <p:tags r:id="rId3"/>
            </p:custDataLst>
          </p:nvPr>
        </p:nvSpPr>
        <p:spPr>
          <a:xfrm>
            <a:off x="1083288" y="24070452"/>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调整前后对比图</a:t>
            </a:r>
          </a:p>
        </p:txBody>
      </p:sp>
      <p:sp>
        <p:nvSpPr>
          <p:cNvPr id="2" name="TextBox 81"/>
          <p:cNvSpPr txBox="1"/>
          <p:nvPr/>
        </p:nvSpPr>
        <p:spPr>
          <a:xfrm>
            <a:off x="1302877" y="17507940"/>
            <a:ext cx="10216698" cy="4343305"/>
          </a:xfrm>
          <a:prstGeom prst="rect">
            <a:avLst/>
          </a:prstGeom>
          <a:noFill/>
          <a:ln w="9525">
            <a:noFill/>
          </a:ln>
        </p:spPr>
        <p:txBody>
          <a:bodyPr wrap="square" anchor="t">
            <a:spAutoFit/>
          </a:bodyPr>
          <a:lstStyle/>
          <a:p>
            <a:pPr algn="just">
              <a:lnSpc>
                <a:spcPct val="130000"/>
              </a:lnSpc>
            </a:pPr>
            <a:r>
              <a:rPr lang="zh-CN" altLang="en-US" sz="3600" spc="70" dirty="0">
                <a:latin typeface="微软雅黑" panose="020B0503020204020204" pitchFamily="34" charset="-122"/>
                <a:ea typeface="微软雅黑" panose="020B0503020204020204" pitchFamily="34" charset="-122"/>
              </a:rPr>
              <a:t>    该项目控规修改主要涉及</a:t>
            </a:r>
            <a:r>
              <a:rPr lang="zh-CN" altLang="en-US" sz="3600" spc="70" dirty="0">
                <a:latin typeface="微软雅黑" panose="020B0503020204020204" pitchFamily="34" charset="-122"/>
              </a:rPr>
              <a:t>道路</a:t>
            </a:r>
            <a:r>
              <a:rPr lang="zh-CN" altLang="en-US" sz="3600" spc="70" dirty="0">
                <a:latin typeface="微软雅黑" panose="020B0503020204020204" pitchFamily="34" charset="-122"/>
                <a:ea typeface="微软雅黑" panose="020B0503020204020204" pitchFamily="34" charset="-122"/>
              </a:rPr>
              <a:t>、用地性质、用地布局等内容：</a:t>
            </a:r>
          </a:p>
          <a:p>
            <a:pPr algn="just">
              <a:lnSpc>
                <a:spcPct val="130000"/>
              </a:lnSpc>
            </a:pPr>
            <a:r>
              <a:rPr lang="zh-CN" altLang="en-US" sz="3600" spc="70" dirty="0">
                <a:latin typeface="微软雅黑" panose="020B0503020204020204" pitchFamily="34" charset="-122"/>
                <a:ea typeface="微软雅黑" panose="020B0503020204020204" pitchFamily="34" charset="-122"/>
              </a:rPr>
              <a:t>① 将原控规图则道路用地（</a:t>
            </a:r>
            <a:r>
              <a:rPr lang="en-US" altLang="zh-CN" sz="3600" spc="70" dirty="0">
                <a:latin typeface="微软雅黑" panose="020B0503020204020204" pitchFamily="34" charset="-122"/>
                <a:ea typeface="微软雅黑" panose="020B0503020204020204" pitchFamily="34" charset="-122"/>
              </a:rPr>
              <a:t>S1</a:t>
            </a:r>
            <a:r>
              <a:rPr lang="zh-CN" altLang="en-US" sz="3600" spc="70" dirty="0">
                <a:latin typeface="微软雅黑" panose="020B0503020204020204" pitchFamily="34" charset="-122"/>
                <a:ea typeface="微软雅黑" panose="020B0503020204020204" pitchFamily="34" charset="-122"/>
              </a:rPr>
              <a:t>）按照实际标高情况向右平移；</a:t>
            </a:r>
          </a:p>
          <a:p>
            <a:pPr algn="just">
              <a:lnSpc>
                <a:spcPct val="130000"/>
              </a:lnSpc>
            </a:pPr>
            <a:r>
              <a:rPr lang="zh-CN" altLang="en-US" sz="3600" spc="70" dirty="0">
                <a:latin typeface="微软雅黑" panose="020B0503020204020204" pitchFamily="34" charset="-122"/>
                <a:ea typeface="微软雅黑" panose="020B0503020204020204" pitchFamily="34" charset="-122"/>
              </a:rPr>
              <a:t>② 结合道路施工图落实道路用地（</a:t>
            </a:r>
            <a:r>
              <a:rPr lang="en-US" altLang="zh-CN" sz="3600" spc="70" dirty="0">
                <a:latin typeface="微软雅黑" panose="020B0503020204020204" pitchFamily="34" charset="-122"/>
                <a:ea typeface="微软雅黑" panose="020B0503020204020204" pitchFamily="34" charset="-122"/>
              </a:rPr>
              <a:t>S1</a:t>
            </a:r>
            <a:r>
              <a:rPr lang="zh-CN" altLang="en-US" sz="3600" spc="70" dirty="0">
                <a:latin typeface="微软雅黑" panose="020B0503020204020204" pitchFamily="34" charset="-122"/>
                <a:ea typeface="微软雅黑" panose="020B0503020204020204" pitchFamily="34" charset="-122"/>
              </a:rPr>
              <a:t>）及边坡防护绿地（</a:t>
            </a:r>
            <a:r>
              <a:rPr lang="en-US" altLang="zh-CN" sz="3600" spc="70" dirty="0">
                <a:latin typeface="微软雅黑" panose="020B0503020204020204" pitchFamily="34" charset="-122"/>
                <a:ea typeface="微软雅黑" panose="020B0503020204020204" pitchFamily="34" charset="-122"/>
              </a:rPr>
              <a:t>G2</a:t>
            </a:r>
            <a:r>
              <a:rPr lang="zh-CN" altLang="en-US" sz="3600" spc="70" dirty="0">
                <a:latin typeface="微软雅黑" panose="020B0503020204020204" pitchFamily="34" charset="-122"/>
                <a:ea typeface="微软雅黑" panose="020B0503020204020204" pitchFamily="34" charset="-122"/>
              </a:rPr>
              <a:t>）并考虑部分山洪排水渠用地（</a:t>
            </a:r>
            <a:r>
              <a:rPr lang="en-US" altLang="zh-CN" sz="3600" spc="70" dirty="0">
                <a:latin typeface="微软雅黑" panose="020B0503020204020204" pitchFamily="34" charset="-122"/>
                <a:ea typeface="微软雅黑" panose="020B0503020204020204" pitchFamily="34" charset="-122"/>
              </a:rPr>
              <a:t>E1</a:t>
            </a:r>
            <a:r>
              <a:rPr lang="zh-CN" altLang="en-US" sz="3600" spc="70" dirty="0">
                <a:latin typeface="微软雅黑" panose="020B0503020204020204" pitchFamily="34" charset="-122"/>
                <a:ea typeface="微软雅黑" panose="020B0503020204020204" pitchFamily="34" charset="-122"/>
              </a:rPr>
              <a:t>）； </a:t>
            </a:r>
          </a:p>
        </p:txBody>
      </p:sp>
      <p:sp>
        <p:nvSpPr>
          <p:cNvPr id="5" name="文本框 4"/>
          <p:cNvSpPr txBox="1"/>
          <p:nvPr/>
        </p:nvSpPr>
        <p:spPr>
          <a:xfrm>
            <a:off x="628650" y="43870880"/>
            <a:ext cx="11403965" cy="604520"/>
          </a:xfrm>
          <a:prstGeom prst="rect">
            <a:avLst/>
          </a:prstGeom>
        </p:spPr>
        <p:txBody>
          <a:bodyPr>
            <a:noAutofit/>
          </a:bodyPr>
          <a:lstStyle/>
          <a:p>
            <a:r>
              <a:rPr lang="zh-CN" altLang="en-US" sz="4000" dirty="0">
                <a:latin typeface="+mj-ea"/>
                <a:ea typeface="+mj-ea"/>
              </a:rPr>
              <a:t>备注：详情请登陆安宁市人民政府门户网站查询。</a:t>
            </a:r>
          </a:p>
        </p:txBody>
      </p:sp>
      <p:sp>
        <p:nvSpPr>
          <p:cNvPr id="22" name="文本框 21">
            <a:extLst>
              <a:ext uri="{FF2B5EF4-FFF2-40B4-BE49-F238E27FC236}">
                <a16:creationId xmlns:a16="http://schemas.microsoft.com/office/drawing/2014/main" id="{48DD3F61-DBF8-4532-A7A2-C9473122E2B7}"/>
              </a:ext>
            </a:extLst>
          </p:cNvPr>
          <p:cNvSpPr txBox="1"/>
          <p:nvPr/>
        </p:nvSpPr>
        <p:spPr>
          <a:xfrm>
            <a:off x="1565794" y="5805636"/>
            <a:ext cx="2232484" cy="8352223"/>
          </a:xfrm>
          <a:prstGeom prst="rect">
            <a:avLst/>
          </a:prstGeom>
          <a:noFill/>
        </p:spPr>
        <p:txBody>
          <a:bodyPr wrap="square" rtlCol="0">
            <a:spAutoFit/>
          </a:bodyPr>
          <a:lstStyle/>
          <a:p>
            <a:pPr marL="0" lvl="1" indent="-3600000">
              <a:lnSpc>
                <a:spcPct val="130000"/>
              </a:lnSpc>
            </a:pPr>
            <a:r>
              <a:rPr lang="zh-CN" altLang="en-US" sz="3200" dirty="0">
                <a:latin typeface="+mj-ea"/>
                <a:ea typeface="+mj-ea"/>
              </a:rPr>
              <a:t>公示说明：</a:t>
            </a: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r>
              <a:rPr lang="zh-CN" altLang="en-US" sz="3200" dirty="0">
                <a:latin typeface="+mj-ea"/>
                <a:ea typeface="+mj-ea"/>
              </a:rPr>
              <a:t>公示途径：</a:t>
            </a:r>
          </a:p>
          <a:p>
            <a:pPr marL="0" lvl="1" indent="-457200">
              <a:lnSpc>
                <a:spcPct val="130000"/>
              </a:lnSpc>
            </a:pPr>
            <a:endParaRPr lang="en-US" altLang="zh-CN" sz="3200" dirty="0">
              <a:latin typeface="+mj-ea"/>
              <a:ea typeface="+mj-ea"/>
            </a:endParaRPr>
          </a:p>
          <a:p>
            <a:pPr marL="0" lvl="1" indent="-457200">
              <a:lnSpc>
                <a:spcPct val="130000"/>
              </a:lnSpc>
            </a:pPr>
            <a:r>
              <a:rPr lang="zh-CN" altLang="en-US" sz="3200" dirty="0">
                <a:latin typeface="+mj-ea"/>
                <a:ea typeface="+mj-ea"/>
              </a:rPr>
              <a:t>公示时间：</a:t>
            </a:r>
            <a:endParaRPr lang="en-US" altLang="zh-CN" sz="3200" dirty="0">
              <a:latin typeface="+mj-ea"/>
              <a:ea typeface="+mj-ea"/>
            </a:endParaRPr>
          </a:p>
          <a:p>
            <a:pPr marL="0" lvl="1" indent="-457200">
              <a:lnSpc>
                <a:spcPct val="130000"/>
              </a:lnSpc>
            </a:pPr>
            <a:r>
              <a:rPr lang="zh-CN" altLang="en-US" sz="3200" dirty="0">
                <a:latin typeface="+mj-ea"/>
                <a:ea typeface="+mj-ea"/>
              </a:rPr>
              <a:t>意见反馈：</a:t>
            </a:r>
          </a:p>
        </p:txBody>
      </p:sp>
      <p:sp>
        <p:nvSpPr>
          <p:cNvPr id="24" name="TextBox 81">
            <a:extLst>
              <a:ext uri="{FF2B5EF4-FFF2-40B4-BE49-F238E27FC236}">
                <a16:creationId xmlns:a16="http://schemas.microsoft.com/office/drawing/2014/main" id="{D45EFB39-7893-4B1E-B853-F9C457DC271B}"/>
              </a:ext>
            </a:extLst>
          </p:cNvPr>
          <p:cNvSpPr txBox="1"/>
          <p:nvPr>
            <p:custDataLst>
              <p:tags r:id="rId4"/>
            </p:custDataLst>
          </p:nvPr>
        </p:nvSpPr>
        <p:spPr>
          <a:xfrm>
            <a:off x="12674838" y="16048213"/>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区位图</a:t>
            </a:r>
          </a:p>
        </p:txBody>
      </p:sp>
      <p:sp>
        <p:nvSpPr>
          <p:cNvPr id="25" name="矩形 24">
            <a:extLst>
              <a:ext uri="{FF2B5EF4-FFF2-40B4-BE49-F238E27FC236}">
                <a16:creationId xmlns:a16="http://schemas.microsoft.com/office/drawing/2014/main" id="{82F2E611-0906-4C36-BBDD-47BB749F6461}"/>
              </a:ext>
            </a:extLst>
          </p:cNvPr>
          <p:cNvSpPr/>
          <p:nvPr/>
        </p:nvSpPr>
        <p:spPr>
          <a:xfrm>
            <a:off x="12487950" y="17341768"/>
            <a:ext cx="11789591"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29AE076-D7DD-4D53-A545-D544DA2F1CE4}"/>
              </a:ext>
            </a:extLst>
          </p:cNvPr>
          <p:cNvSpPr/>
          <p:nvPr>
            <p:custDataLst>
              <p:tags r:id="rId5"/>
            </p:custDataLst>
          </p:nvPr>
        </p:nvSpPr>
        <p:spPr>
          <a:xfrm>
            <a:off x="1302877" y="43010666"/>
            <a:ext cx="22646961" cy="523875"/>
          </a:xfrm>
          <a:prstGeom prst="rect">
            <a:avLst/>
          </a:prstGeom>
          <a:solidFill>
            <a:srgbClr val="0C477F"/>
          </a:solidFill>
          <a:ln w="19050">
            <a:no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sz="3200" dirty="0">
                <a:solidFill>
                  <a:schemeClr val="bg1"/>
                </a:solidFill>
                <a:latin typeface="黑体" panose="02010609060101010101" pitchFamily="49" charset="-122"/>
                <a:ea typeface="黑体" panose="02010609060101010101" pitchFamily="49" charset="-122"/>
                <a:cs typeface="黑体" panose="02010609060101010101" pitchFamily="49" charset="-122"/>
              </a:rPr>
              <a:t>调整后地块指标表</a:t>
            </a:r>
          </a:p>
        </p:txBody>
      </p:sp>
      <p:sp>
        <p:nvSpPr>
          <p:cNvPr id="30" name="文本框 29">
            <a:extLst>
              <a:ext uri="{FF2B5EF4-FFF2-40B4-BE49-F238E27FC236}">
                <a16:creationId xmlns:a16="http://schemas.microsoft.com/office/drawing/2014/main" id="{F2476C38-48D4-4E3B-9EA8-8B708CF97297}"/>
              </a:ext>
            </a:extLst>
          </p:cNvPr>
          <p:cNvSpPr txBox="1"/>
          <p:nvPr/>
        </p:nvSpPr>
        <p:spPr>
          <a:xfrm>
            <a:off x="1095054" y="35620445"/>
            <a:ext cx="11199600"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维护前用地布局图</a:t>
            </a:r>
          </a:p>
        </p:txBody>
      </p:sp>
      <p:sp>
        <p:nvSpPr>
          <p:cNvPr id="31" name="文本框 30">
            <a:extLst>
              <a:ext uri="{FF2B5EF4-FFF2-40B4-BE49-F238E27FC236}">
                <a16:creationId xmlns:a16="http://schemas.microsoft.com/office/drawing/2014/main" id="{3B4529A1-7317-4096-B9FC-5364FA22E035}"/>
              </a:ext>
            </a:extLst>
          </p:cNvPr>
          <p:cNvSpPr txBox="1"/>
          <p:nvPr/>
        </p:nvSpPr>
        <p:spPr>
          <a:xfrm>
            <a:off x="13038599" y="35605458"/>
            <a:ext cx="11199600"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维护后用地布局图</a:t>
            </a:r>
          </a:p>
        </p:txBody>
      </p:sp>
      <p:pic>
        <p:nvPicPr>
          <p:cNvPr id="10" name="图片 9">
            <a:extLst>
              <a:ext uri="{FF2B5EF4-FFF2-40B4-BE49-F238E27FC236}">
                <a16:creationId xmlns:a16="http://schemas.microsoft.com/office/drawing/2014/main" id="{2A3160BB-36C5-4381-962E-1DB6079C2BA9}"/>
              </a:ext>
            </a:extLst>
          </p:cNvPr>
          <p:cNvPicPr>
            <a:picLocks noChangeAspect="1"/>
          </p:cNvPicPr>
          <p:nvPr/>
        </p:nvPicPr>
        <p:blipFill rotWithShape="1">
          <a:blip r:embed="rId8"/>
          <a:srcRect t="18785" b="20358"/>
          <a:stretch/>
        </p:blipFill>
        <p:spPr>
          <a:xfrm>
            <a:off x="12572205" y="17425062"/>
            <a:ext cx="11726954" cy="6474225"/>
          </a:xfrm>
          <a:prstGeom prst="rect">
            <a:avLst/>
          </a:prstGeom>
        </p:spPr>
      </p:pic>
      <p:pic>
        <p:nvPicPr>
          <p:cNvPr id="12" name="图片 11">
            <a:extLst>
              <a:ext uri="{FF2B5EF4-FFF2-40B4-BE49-F238E27FC236}">
                <a16:creationId xmlns:a16="http://schemas.microsoft.com/office/drawing/2014/main" id="{BE303EF6-DB98-4F61-83C1-ED455F140DB3}"/>
              </a:ext>
            </a:extLst>
          </p:cNvPr>
          <p:cNvPicPr>
            <a:picLocks noChangeAspect="1"/>
          </p:cNvPicPr>
          <p:nvPr/>
        </p:nvPicPr>
        <p:blipFill rotWithShape="1">
          <a:blip r:embed="rId9"/>
          <a:srcRect b="9840"/>
          <a:stretch/>
        </p:blipFill>
        <p:spPr>
          <a:xfrm>
            <a:off x="1097009" y="25267195"/>
            <a:ext cx="23141190" cy="10201738"/>
          </a:xfrm>
          <a:prstGeom prst="rect">
            <a:avLst/>
          </a:prstGeom>
        </p:spPr>
      </p:pic>
      <p:graphicFrame>
        <p:nvGraphicFramePr>
          <p:cNvPr id="32" name="表格 31">
            <a:extLst>
              <a:ext uri="{FF2B5EF4-FFF2-40B4-BE49-F238E27FC236}">
                <a16:creationId xmlns:a16="http://schemas.microsoft.com/office/drawing/2014/main" id="{1FD545CF-CBAC-4C42-B5B5-B965DD2728AE}"/>
              </a:ext>
            </a:extLst>
          </p:cNvPr>
          <p:cNvGraphicFramePr>
            <a:graphicFrameLocks noGrp="1"/>
          </p:cNvGraphicFramePr>
          <p:nvPr>
            <p:extLst>
              <p:ext uri="{D42A27DB-BD31-4B8C-83A1-F6EECF244321}">
                <p14:modId xmlns:p14="http://schemas.microsoft.com/office/powerpoint/2010/main" val="2645539015"/>
              </p:ext>
            </p:extLst>
          </p:nvPr>
        </p:nvGraphicFramePr>
        <p:xfrm>
          <a:off x="1358926" y="36634222"/>
          <a:ext cx="22631823" cy="5610185"/>
        </p:xfrm>
        <a:graphic>
          <a:graphicData uri="http://schemas.openxmlformats.org/drawingml/2006/table">
            <a:tbl>
              <a:tblPr>
                <a:tableStyleId>{5C22544A-7EE6-4342-B048-85BDC9FD1C3A}</a:tableStyleId>
              </a:tblPr>
              <a:tblGrid>
                <a:gridCol w="2650770">
                  <a:extLst>
                    <a:ext uri="{9D8B030D-6E8A-4147-A177-3AD203B41FA5}">
                      <a16:colId xmlns:a16="http://schemas.microsoft.com/office/drawing/2014/main" val="3325210533"/>
                    </a:ext>
                  </a:extLst>
                </a:gridCol>
                <a:gridCol w="1168433">
                  <a:extLst>
                    <a:ext uri="{9D8B030D-6E8A-4147-A177-3AD203B41FA5}">
                      <a16:colId xmlns:a16="http://schemas.microsoft.com/office/drawing/2014/main" val="895798661"/>
                    </a:ext>
                  </a:extLst>
                </a:gridCol>
                <a:gridCol w="1940785">
                  <a:extLst>
                    <a:ext uri="{9D8B030D-6E8A-4147-A177-3AD203B41FA5}">
                      <a16:colId xmlns:a16="http://schemas.microsoft.com/office/drawing/2014/main" val="414989160"/>
                    </a:ext>
                  </a:extLst>
                </a:gridCol>
                <a:gridCol w="1028249">
                  <a:extLst>
                    <a:ext uri="{9D8B030D-6E8A-4147-A177-3AD203B41FA5}">
                      <a16:colId xmlns:a16="http://schemas.microsoft.com/office/drawing/2014/main" val="1318951370"/>
                    </a:ext>
                  </a:extLst>
                </a:gridCol>
                <a:gridCol w="1220750">
                  <a:extLst>
                    <a:ext uri="{9D8B030D-6E8A-4147-A177-3AD203B41FA5}">
                      <a16:colId xmlns:a16="http://schemas.microsoft.com/office/drawing/2014/main" val="3114165576"/>
                    </a:ext>
                  </a:extLst>
                </a:gridCol>
                <a:gridCol w="1001919">
                  <a:extLst>
                    <a:ext uri="{9D8B030D-6E8A-4147-A177-3AD203B41FA5}">
                      <a16:colId xmlns:a16="http://schemas.microsoft.com/office/drawing/2014/main" val="4255404758"/>
                    </a:ext>
                  </a:extLst>
                </a:gridCol>
                <a:gridCol w="1368745">
                  <a:extLst>
                    <a:ext uri="{9D8B030D-6E8A-4147-A177-3AD203B41FA5}">
                      <a16:colId xmlns:a16="http://schemas.microsoft.com/office/drawing/2014/main" val="2796254477"/>
                    </a:ext>
                  </a:extLst>
                </a:gridCol>
                <a:gridCol w="1425776">
                  <a:extLst>
                    <a:ext uri="{9D8B030D-6E8A-4147-A177-3AD203B41FA5}">
                      <a16:colId xmlns:a16="http://schemas.microsoft.com/office/drawing/2014/main" val="2068418713"/>
                    </a:ext>
                  </a:extLst>
                </a:gridCol>
                <a:gridCol w="1197652">
                  <a:extLst>
                    <a:ext uri="{9D8B030D-6E8A-4147-A177-3AD203B41FA5}">
                      <a16:colId xmlns:a16="http://schemas.microsoft.com/office/drawing/2014/main" val="195434133"/>
                    </a:ext>
                  </a:extLst>
                </a:gridCol>
                <a:gridCol w="1397261">
                  <a:extLst>
                    <a:ext uri="{9D8B030D-6E8A-4147-A177-3AD203B41FA5}">
                      <a16:colId xmlns:a16="http://schemas.microsoft.com/office/drawing/2014/main" val="515467135"/>
                    </a:ext>
                  </a:extLst>
                </a:gridCol>
                <a:gridCol w="1778457">
                  <a:extLst>
                    <a:ext uri="{9D8B030D-6E8A-4147-A177-3AD203B41FA5}">
                      <a16:colId xmlns:a16="http://schemas.microsoft.com/office/drawing/2014/main" val="2722800513"/>
                    </a:ext>
                  </a:extLst>
                </a:gridCol>
                <a:gridCol w="3118339">
                  <a:extLst>
                    <a:ext uri="{9D8B030D-6E8A-4147-A177-3AD203B41FA5}">
                      <a16:colId xmlns:a16="http://schemas.microsoft.com/office/drawing/2014/main" val="2999216683"/>
                    </a:ext>
                  </a:extLst>
                </a:gridCol>
                <a:gridCol w="3334687">
                  <a:extLst>
                    <a:ext uri="{9D8B030D-6E8A-4147-A177-3AD203B41FA5}">
                      <a16:colId xmlns:a16="http://schemas.microsoft.com/office/drawing/2014/main" val="2150650313"/>
                    </a:ext>
                  </a:extLst>
                </a:gridCol>
              </a:tblGrid>
              <a:tr h="346148">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地块编码</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土地使用性质代码</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土地使用性质</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土地使用兼容性</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用地面积（㎡）</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容积率</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建筑系数（</a:t>
                      </a:r>
                      <a:r>
                        <a:rPr lang="en-US" altLang="zh-CN" sz="1900" b="1"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建筑密度（</a:t>
                      </a:r>
                      <a:r>
                        <a:rPr lang="en-US" altLang="zh-CN" sz="1900" b="1" u="none" strike="noStrike">
                          <a:solidFill>
                            <a:schemeClr val="bg1"/>
                          </a:solidFill>
                          <a:effectLst/>
                          <a:latin typeface="微软雅黑" panose="020B0503020204020204" pitchFamily="34" charset="-122"/>
                          <a:ea typeface="微软雅黑" panose="020B0503020204020204" pitchFamily="34" charset="-122"/>
                        </a:rPr>
                        <a:t>%</a:t>
                      </a:r>
                      <a:r>
                        <a:rPr lang="zh-CN" altLang="en-US" sz="1900" b="1" u="none" strike="noStrike">
                          <a:solidFill>
                            <a:schemeClr val="bg1"/>
                          </a:solidFill>
                          <a:effectLst/>
                          <a:latin typeface="微软雅黑" panose="020B0503020204020204" pitchFamily="34" charset="-122"/>
                          <a:ea typeface="微软雅黑" panose="020B0503020204020204" pitchFamily="34" charset="-122"/>
                        </a:rPr>
                        <a:t>）</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a:solidFill>
                            <a:schemeClr val="bg1"/>
                          </a:solidFill>
                          <a:effectLst/>
                          <a:latin typeface="微软雅黑" panose="020B0503020204020204" pitchFamily="34" charset="-122"/>
                          <a:ea typeface="微软雅黑" panose="020B0503020204020204" pitchFamily="34" charset="-122"/>
                        </a:rPr>
                        <a:t>绿地率（</a:t>
                      </a:r>
                      <a:r>
                        <a:rPr lang="en-US" altLang="zh-CN" sz="1900" b="1" u="none" strike="noStrike">
                          <a:solidFill>
                            <a:schemeClr val="bg1"/>
                          </a:solidFill>
                          <a:effectLst/>
                          <a:latin typeface="微软雅黑" panose="020B0503020204020204" pitchFamily="34" charset="-122"/>
                          <a:ea typeface="微软雅黑" panose="020B0503020204020204" pitchFamily="34" charset="-122"/>
                        </a:rPr>
                        <a:t>%</a:t>
                      </a:r>
                      <a:r>
                        <a:rPr lang="zh-CN" altLang="en-US" sz="1900" b="1" u="none" strike="noStrike">
                          <a:solidFill>
                            <a:schemeClr val="bg1"/>
                          </a:solidFill>
                          <a:effectLst/>
                          <a:latin typeface="微软雅黑" panose="020B0503020204020204" pitchFamily="34" charset="-122"/>
                          <a:ea typeface="微软雅黑" panose="020B0503020204020204" pitchFamily="34" charset="-122"/>
                        </a:rPr>
                        <a:t>）</a:t>
                      </a:r>
                      <a:endParaRPr lang="zh-CN" altLang="en-US" sz="1900" b="1" i="0" u="none" strike="noStrike">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建筑限高</a:t>
                      </a:r>
                      <a:r>
                        <a:rPr lang="en-US" altLang="zh-CN" sz="1900" b="1" u="none" strike="noStrike" dirty="0">
                          <a:solidFill>
                            <a:schemeClr val="bg1"/>
                          </a:solidFill>
                          <a:effectLst/>
                          <a:latin typeface="微软雅黑" panose="020B0503020204020204" pitchFamily="34" charset="-122"/>
                          <a:ea typeface="微软雅黑" panose="020B0503020204020204" pitchFamily="34" charset="-122"/>
                        </a:rPr>
                        <a:t>(</a:t>
                      </a:r>
                      <a:r>
                        <a:rPr lang="en-US" sz="1900" b="1" u="none" strike="noStrike" dirty="0">
                          <a:solidFill>
                            <a:schemeClr val="bg1"/>
                          </a:solidFill>
                          <a:effectLst/>
                          <a:latin typeface="微软雅黑" panose="020B0503020204020204" pitchFamily="34" charset="-122"/>
                          <a:ea typeface="微软雅黑" panose="020B0503020204020204" pitchFamily="34" charset="-122"/>
                        </a:rPr>
                        <a:t>m)</a:t>
                      </a:r>
                      <a:endParaRPr 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配套设施</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机动车停车泊位配建标准</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1900" b="1" u="none" strike="noStrike" dirty="0">
                          <a:solidFill>
                            <a:schemeClr val="bg1"/>
                          </a:solidFill>
                          <a:effectLst/>
                          <a:latin typeface="微软雅黑" panose="020B0503020204020204" pitchFamily="34" charset="-122"/>
                          <a:ea typeface="微软雅黑" panose="020B0503020204020204" pitchFamily="34" charset="-122"/>
                        </a:rPr>
                        <a:t>备注</a:t>
                      </a:r>
                      <a:endParaRPr lang="zh-CN" altLang="en-US" sz="19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3390573662"/>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DC0126</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公园绿地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6005</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65</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5.0</a:t>
                      </a:r>
                      <a:r>
                        <a:rPr lang="zh-CN" altLang="en-US" sz="1900" u="none" strike="noStrike">
                          <a:effectLst/>
                          <a:latin typeface="微软雅黑" panose="020B0503020204020204" pitchFamily="34" charset="-122"/>
                          <a:ea typeface="微软雅黑" panose="020B0503020204020204" pitchFamily="34" charset="-122"/>
                        </a:rPr>
                        <a:t>车位</a:t>
                      </a:r>
                      <a:r>
                        <a:rPr lang="en-US" altLang="zh-CN" sz="1900" u="none" strike="noStrike">
                          <a:effectLst/>
                          <a:latin typeface="微软雅黑" panose="020B0503020204020204" pitchFamily="34" charset="-122"/>
                          <a:ea typeface="微软雅黑" panose="020B0503020204020204" pitchFamily="34" charset="-122"/>
                        </a:rPr>
                        <a:t>/10000㎡</a:t>
                      </a:r>
                      <a:r>
                        <a:rPr lang="zh-CN" altLang="en-US" sz="1900" u="none" strike="noStrike">
                          <a:effectLst/>
                          <a:latin typeface="微软雅黑" panose="020B0503020204020204" pitchFamily="34" charset="-122"/>
                          <a:ea typeface="微软雅黑" panose="020B0503020204020204" pitchFamily="34" charset="-122"/>
                        </a:rPr>
                        <a:t>占地面积</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7858866"/>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DC0127</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公园绿地</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249 </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65</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5.0</a:t>
                      </a:r>
                      <a:r>
                        <a:rPr lang="zh-CN" altLang="en-US" sz="1900" u="none" strike="noStrike">
                          <a:effectLst/>
                          <a:latin typeface="微软雅黑" panose="020B0503020204020204" pitchFamily="34" charset="-122"/>
                          <a:ea typeface="微软雅黑" panose="020B0503020204020204" pitchFamily="34" charset="-122"/>
                        </a:rPr>
                        <a:t>车位</a:t>
                      </a:r>
                      <a:r>
                        <a:rPr lang="en-US" altLang="zh-CN" sz="1900" u="none" strike="noStrike">
                          <a:effectLst/>
                          <a:latin typeface="微软雅黑" panose="020B0503020204020204" pitchFamily="34" charset="-122"/>
                          <a:ea typeface="微软雅黑" panose="020B0503020204020204" pitchFamily="34" charset="-122"/>
                        </a:rPr>
                        <a:t>/10000㎡</a:t>
                      </a:r>
                      <a:r>
                        <a:rPr lang="zh-CN" altLang="en-US" sz="1900" u="none" strike="noStrike">
                          <a:effectLst/>
                          <a:latin typeface="微软雅黑" panose="020B0503020204020204" pitchFamily="34" charset="-122"/>
                          <a:ea typeface="微软雅黑" panose="020B0503020204020204" pitchFamily="34" charset="-122"/>
                        </a:rPr>
                        <a:t>占地面积</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0411650"/>
                  </a:ext>
                </a:extLst>
              </a:tr>
              <a:tr h="47143">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DC0128</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E1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水域</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b="0" i="0" u="none" strike="noStrike" dirty="0">
                          <a:solidFill>
                            <a:schemeClr val="tx1"/>
                          </a:solidFill>
                          <a:effectLst/>
                          <a:latin typeface="微软雅黑" panose="020B0503020204020204" pitchFamily="34" charset="-122"/>
                          <a:ea typeface="微软雅黑" panose="020B0503020204020204" pitchFamily="34" charset="-122"/>
                        </a:rPr>
                        <a:t>259</a:t>
                      </a: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47607"/>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DC0129</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公园绿地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13599 </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65</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5.0</a:t>
                      </a:r>
                      <a:r>
                        <a:rPr lang="zh-CN" altLang="en-US" sz="1900" u="none" strike="noStrike" dirty="0">
                          <a:effectLst/>
                          <a:latin typeface="微软雅黑" panose="020B0503020204020204" pitchFamily="34" charset="-122"/>
                          <a:ea typeface="微软雅黑" panose="020B0503020204020204" pitchFamily="34" charset="-122"/>
                        </a:rPr>
                        <a:t>车位</a:t>
                      </a:r>
                      <a:r>
                        <a:rPr lang="en-US" altLang="zh-CN" sz="1900" u="none" strike="noStrike" dirty="0">
                          <a:effectLst/>
                          <a:latin typeface="微软雅黑" panose="020B0503020204020204" pitchFamily="34" charset="-122"/>
                          <a:ea typeface="微软雅黑" panose="020B0503020204020204" pitchFamily="34" charset="-122"/>
                        </a:rPr>
                        <a:t>/10000㎡</a:t>
                      </a:r>
                      <a:r>
                        <a:rPr lang="zh-CN" altLang="en-US" sz="1900" u="none" strike="noStrike" dirty="0">
                          <a:effectLst/>
                          <a:latin typeface="微软雅黑" panose="020B0503020204020204" pitchFamily="34" charset="-122"/>
                          <a:ea typeface="微软雅黑" panose="020B0503020204020204" pitchFamily="34" charset="-122"/>
                        </a:rPr>
                        <a:t>占地面积</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244206"/>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DC0130</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M3</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三类工业用地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b="0" i="0" u="none" strike="noStrike" dirty="0">
                          <a:solidFill>
                            <a:schemeClr val="tx1"/>
                          </a:solidFill>
                          <a:effectLst/>
                          <a:latin typeface="微软雅黑" panose="020B0503020204020204" pitchFamily="34" charset="-122"/>
                          <a:ea typeface="微软雅黑" panose="020B0503020204020204" pitchFamily="34" charset="-122"/>
                        </a:rPr>
                        <a:t>319838</a:t>
                      </a: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0.8</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40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10</a:t>
                      </a: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20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电信机房，非独立占地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064001"/>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DC0155</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M3</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三类工业用地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solidFill>
                            <a:schemeClr val="tx1"/>
                          </a:solidFill>
                          <a:effectLst/>
                          <a:latin typeface="微软雅黑" panose="020B0503020204020204" pitchFamily="34" charset="-122"/>
                          <a:ea typeface="微软雅黑" panose="020B0503020204020204" pitchFamily="34" charset="-122"/>
                        </a:rPr>
                        <a:t>167636 </a:t>
                      </a:r>
                      <a:endParaRPr lang="en-US" altLang="zh-CN" sz="1900" b="0" i="0" u="none" strike="noStrike">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0.8</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40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10</a:t>
                      </a: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20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963429"/>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DC0156</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防护绿地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solidFill>
                            <a:schemeClr val="tx1"/>
                          </a:solidFill>
                          <a:effectLst/>
                          <a:latin typeface="微软雅黑" panose="020B0503020204020204" pitchFamily="34" charset="-122"/>
                          <a:ea typeface="微软雅黑" panose="020B0503020204020204" pitchFamily="34" charset="-122"/>
                        </a:rPr>
                        <a:t>8645 </a:t>
                      </a:r>
                      <a:endParaRPr lang="en-US" altLang="zh-CN" sz="1900" b="0" i="0" u="none" strike="noStrike">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90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9411980"/>
                  </a:ext>
                </a:extLst>
              </a:tr>
              <a:tr h="176625">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DC0157</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E1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水域</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solidFill>
                            <a:schemeClr val="tx1"/>
                          </a:solidFill>
                          <a:effectLst/>
                          <a:latin typeface="微软雅黑" panose="020B0503020204020204" pitchFamily="34" charset="-122"/>
                          <a:ea typeface="微软雅黑" panose="020B0503020204020204" pitchFamily="34" charset="-122"/>
                        </a:rPr>
                        <a:t>9589 </a:t>
                      </a:r>
                      <a:endParaRPr lang="en-US" altLang="zh-CN" sz="1900" b="0" i="0" u="none" strike="noStrike">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96524"/>
                  </a:ext>
                </a:extLst>
              </a:tr>
              <a:tr h="147973">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DC0158</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G2</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防护绿地</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solidFill>
                            <a:schemeClr val="tx1"/>
                          </a:solidFill>
                          <a:effectLst/>
                          <a:latin typeface="微软雅黑" panose="020B0503020204020204" pitchFamily="34" charset="-122"/>
                          <a:ea typeface="微软雅黑" panose="020B0503020204020204" pitchFamily="34" charset="-122"/>
                        </a:rPr>
                        <a:t>3883 </a:t>
                      </a:r>
                      <a:endParaRPr lang="en-US" altLang="zh-CN" sz="1900" b="0" i="0" u="none" strike="noStrike">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a:t>
                      </a:r>
                      <a:r>
                        <a:rPr lang="en-US" altLang="zh-CN" sz="1900" u="none" strike="noStrike" dirty="0">
                          <a:effectLst/>
                          <a:latin typeface="微软雅黑" panose="020B0503020204020204" pitchFamily="34" charset="-122"/>
                          <a:ea typeface="微软雅黑" panose="020B0503020204020204" pitchFamily="34" charset="-122"/>
                        </a:rPr>
                        <a:t>90</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234301"/>
                  </a:ext>
                </a:extLst>
              </a:tr>
              <a:tr h="147973">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DC0160</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G1</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公园绿地</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13206 </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a:t>
                      </a:r>
                      <a:r>
                        <a:rPr lang="en-US" altLang="zh-CN" sz="1900" u="none" strike="noStrike" dirty="0">
                          <a:effectLst/>
                          <a:latin typeface="微软雅黑" panose="020B0503020204020204" pitchFamily="34" charset="-122"/>
                          <a:ea typeface="微软雅黑" panose="020B0503020204020204" pitchFamily="34" charset="-122"/>
                        </a:rPr>
                        <a:t>65</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5.0</a:t>
                      </a:r>
                      <a:r>
                        <a:rPr lang="zh-CN" altLang="en-US" sz="1900" u="none" strike="noStrike" dirty="0">
                          <a:effectLst/>
                          <a:latin typeface="微软雅黑" panose="020B0503020204020204" pitchFamily="34" charset="-122"/>
                          <a:ea typeface="微软雅黑" panose="020B0503020204020204" pitchFamily="34" charset="-122"/>
                        </a:rPr>
                        <a:t>车位</a:t>
                      </a:r>
                      <a:r>
                        <a:rPr lang="en-US" altLang="zh-CN" sz="1900" u="none" strike="noStrike" dirty="0">
                          <a:effectLst/>
                          <a:latin typeface="微软雅黑" panose="020B0503020204020204" pitchFamily="34" charset="-122"/>
                          <a:ea typeface="微软雅黑" panose="020B0503020204020204" pitchFamily="34" charset="-122"/>
                        </a:rPr>
                        <a:t>/10000㎡</a:t>
                      </a:r>
                      <a:r>
                        <a:rPr lang="zh-CN" altLang="en-US" sz="1900" u="none" strike="noStrike" dirty="0">
                          <a:effectLst/>
                          <a:latin typeface="微软雅黑" panose="020B0503020204020204" pitchFamily="34" charset="-122"/>
                          <a:ea typeface="微软雅黑" panose="020B0503020204020204" pitchFamily="34" charset="-122"/>
                        </a:rPr>
                        <a:t>占地面积</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局部用地位于城镇开发边界外</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411794"/>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DC0161</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E1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水域</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13471 </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90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effectLst/>
                          <a:latin typeface="微软雅黑" panose="020B0503020204020204" pitchFamily="34" charset="-122"/>
                          <a:ea typeface="微软雅黑" panose="020B0503020204020204" pitchFamily="34" charset="-122"/>
                        </a:rPr>
                        <a:t>——</a:t>
                      </a:r>
                      <a:endParaRPr lang="en-US" altLang="zh-CN"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156727"/>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DC0162</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dirty="0">
                          <a:effectLst/>
                          <a:latin typeface="微软雅黑" panose="020B0503020204020204" pitchFamily="34" charset="-122"/>
                          <a:ea typeface="微软雅黑" panose="020B0503020204020204" pitchFamily="34" charset="-122"/>
                        </a:rPr>
                        <a:t>公园绿地</a:t>
                      </a:r>
                      <a:endParaRPr lang="zh-CN" alt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dirty="0">
                          <a:solidFill>
                            <a:schemeClr val="tx1"/>
                          </a:solidFill>
                          <a:effectLst/>
                          <a:latin typeface="微软雅黑" panose="020B0503020204020204" pitchFamily="34" charset="-122"/>
                          <a:ea typeface="微软雅黑" panose="020B0503020204020204" pitchFamily="34" charset="-122"/>
                        </a:rPr>
                        <a:t>13729 </a:t>
                      </a:r>
                      <a:endParaRPr lang="en-US" altLang="zh-CN" sz="19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65</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5.0</a:t>
                      </a:r>
                      <a:r>
                        <a:rPr lang="zh-CN" altLang="en-US" sz="1900" u="none" strike="noStrike">
                          <a:effectLst/>
                          <a:latin typeface="微软雅黑" panose="020B0503020204020204" pitchFamily="34" charset="-122"/>
                          <a:ea typeface="微软雅黑" panose="020B0503020204020204" pitchFamily="34" charset="-122"/>
                        </a:rPr>
                        <a:t>车位</a:t>
                      </a:r>
                      <a:r>
                        <a:rPr lang="en-US" altLang="zh-CN" sz="1900" u="none" strike="noStrike">
                          <a:effectLst/>
                          <a:latin typeface="微软雅黑" panose="020B0503020204020204" pitchFamily="34" charset="-122"/>
                          <a:ea typeface="微软雅黑" panose="020B0503020204020204" pitchFamily="34" charset="-122"/>
                        </a:rPr>
                        <a:t>/10000㎡</a:t>
                      </a:r>
                      <a:r>
                        <a:rPr lang="zh-CN" altLang="en-US" sz="1900" u="none" strike="noStrike">
                          <a:effectLst/>
                          <a:latin typeface="微软雅黑" panose="020B0503020204020204" pitchFamily="34" charset="-122"/>
                          <a:ea typeface="微软雅黑" panose="020B0503020204020204" pitchFamily="34" charset="-122"/>
                        </a:rPr>
                        <a:t>占地面积</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483933"/>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DC0163</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防护绿地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602 </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90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407566"/>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DC0164</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G2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防护绿地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34717 </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90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273252"/>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DC0165</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E1</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水域</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2352 </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878995"/>
                  </a:ext>
                </a:extLst>
              </a:tr>
              <a:tr h="176625">
                <a:tc>
                  <a:txBody>
                    <a:bodyPr/>
                    <a:lstStyle/>
                    <a:p>
                      <a:pPr algn="ctr" fontAlgn="ctr">
                        <a:buNone/>
                      </a:pPr>
                      <a:r>
                        <a:rPr lang="en-US" sz="1900" u="none" strike="noStrike" dirty="0">
                          <a:effectLst/>
                          <a:latin typeface="微软雅黑" panose="020B0503020204020204" pitchFamily="34" charset="-122"/>
                          <a:ea typeface="微软雅黑" panose="020B0503020204020204" pitchFamily="34" charset="-122"/>
                        </a:rPr>
                        <a:t>DC0166</a:t>
                      </a:r>
                      <a:endParaRPr lang="en-US" sz="1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M3</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三类工业用地</a:t>
                      </a:r>
                      <a:endParaRPr lang="zh-CN" alt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latin typeface="微软雅黑" panose="020B0503020204020204" pitchFamily="34" charset="-122"/>
                          <a:ea typeface="微软雅黑" panose="020B0503020204020204" pitchFamily="34" charset="-122"/>
                        </a:rPr>
                        <a:t>M2</a:t>
                      </a:r>
                      <a:endParaRPr lang="en-US"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140345 </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0.8</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40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60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10</a:t>
                      </a:r>
                      <a:r>
                        <a:rPr lang="zh-CN" altLang="en-US" sz="1900" u="none" strike="noStrike">
                          <a:effectLst/>
                          <a:latin typeface="微软雅黑" panose="020B0503020204020204" pitchFamily="34" charset="-122"/>
                          <a:ea typeface="微软雅黑" panose="020B0503020204020204" pitchFamily="34" charset="-122"/>
                        </a:rPr>
                        <a:t>，≤</a:t>
                      </a:r>
                      <a:r>
                        <a:rPr lang="en-US" altLang="zh-CN" sz="1900" u="none" strike="noStrike">
                          <a:effectLst/>
                          <a:latin typeface="微软雅黑" panose="020B0503020204020204" pitchFamily="34" charset="-122"/>
                          <a:ea typeface="微软雅黑" panose="020B0503020204020204" pitchFamily="34" charset="-122"/>
                        </a:rPr>
                        <a:t>20</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1900" u="none" strike="noStrike">
                          <a:effectLst/>
                          <a:latin typeface="微软雅黑" panose="020B0503020204020204" pitchFamily="34" charset="-122"/>
                          <a:ea typeface="微软雅黑" panose="020B0503020204020204" pitchFamily="34" charset="-122"/>
                        </a:rPr>
                        <a:t>——</a:t>
                      </a:r>
                      <a:endParaRPr lang="en-US" altLang="zh-CN" sz="1900" b="0" i="0" u="none" strike="noStrike">
                        <a:solidFill>
                          <a:srgbClr val="000000"/>
                        </a:solidFill>
                        <a:effectLst/>
                        <a:latin typeface="微软雅黑" panose="020B0503020204020204" pitchFamily="34" charset="-122"/>
                        <a:ea typeface="微软雅黑" panose="020B0503020204020204" pitchFamily="34" charset="-122"/>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txBody>
                  <a:tcPr marL="6385" marR="6385" marT="638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114440"/>
                  </a:ext>
                </a:extLst>
              </a:tr>
            </a:tbl>
          </a:graphicData>
        </a:graphic>
      </p:graphicFrame>
      <p:sp>
        <p:nvSpPr>
          <p:cNvPr id="26" name="文本框 25">
            <a:extLst>
              <a:ext uri="{FF2B5EF4-FFF2-40B4-BE49-F238E27FC236}">
                <a16:creationId xmlns:a16="http://schemas.microsoft.com/office/drawing/2014/main" id="{61A596BB-32F1-4B22-9FBF-E7058A0B3631}"/>
              </a:ext>
            </a:extLst>
          </p:cNvPr>
          <p:cNvSpPr txBox="1"/>
          <p:nvPr/>
        </p:nvSpPr>
        <p:spPr>
          <a:xfrm>
            <a:off x="15737840" y="29064813"/>
            <a:ext cx="1343660" cy="369332"/>
          </a:xfrm>
          <a:prstGeom prst="rect">
            <a:avLst/>
          </a:prstGeom>
          <a:noFill/>
        </p:spPr>
        <p:txBody>
          <a:bodyPr wrap="square">
            <a:spAutoFit/>
          </a:bodyPr>
          <a:lstStyle/>
          <a:p>
            <a:pPr algn="ctr" fontAlgn="ctr">
              <a:buNone/>
            </a:pPr>
            <a:r>
              <a:rPr lang="zh-CN" altLang="en-US" sz="1800" u="none" strike="noStrike" dirty="0">
                <a:effectLst/>
                <a:latin typeface="微软雅黑" panose="020B0503020204020204" pitchFamily="34" charset="-122"/>
                <a:ea typeface="微软雅黑" panose="020B0503020204020204" pitchFamily="34" charset="-122"/>
              </a:rPr>
              <a:t>开发边界外</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D7BD95D9-5E10-4DCB-82D1-D670E8BFD7B3}"/>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l="29216" t="30588" r="10583" b="49310"/>
          <a:stretch/>
        </p:blipFill>
        <p:spPr>
          <a:xfrm>
            <a:off x="15119458" y="29314761"/>
            <a:ext cx="3316224" cy="438913"/>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5211a28-85e3-4870-8a9d-63667665b30f"/>
  <p:tag name="COMMONDATA" val="eyJoZGlkIjoiYWEwNDMwZmVkN2RhMzBlMTdiYzNkOTFiOTQ2ODdiND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20.8,&quot;left&quot;:34.05,&quot;top&quot;:318.45,&quot;width&quot;:814.25}"/>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841</Words>
  <Application>Microsoft Office PowerPoint</Application>
  <PresentationFormat>自定义</PresentationFormat>
  <Paragraphs>256</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微软雅黑</vt:lpstr>
      <vt:lpstr>Arial</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昆明市西山区自然资源局</dc:title>
  <dc:creator>Administrator</dc:creator>
  <cp:lastModifiedBy>pengyu dong</cp:lastModifiedBy>
  <cp:revision>378</cp:revision>
  <dcterms:created xsi:type="dcterms:W3CDTF">2019-06-19T02:08:00Z</dcterms:created>
  <dcterms:modified xsi:type="dcterms:W3CDTF">2026-02-11T01:17:58Z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E0B2E4BF70734B43B5CF8FEF231900DE_13</vt:lpwstr>
  </property>
  <property fmtid="{D5CDD505-2E9C-101B-9397-08002B2CF9AE}" pid="4" name="commondata">
    <vt:lpwstr>eyJoZGlkIjoiNDMzMmU3MGY1ZTUyMzZlZTVmOTNjYmJjY2RlNGM3YTYifQ==</vt:lpwstr>
  </property>
</Properties>
</file>