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4" r:id="rId3"/>
  </p:sldIdLst>
  <p:sldSz cx="25199975" cy="46799500"/>
  <p:notesSz cx="9144000" cy="6858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DFF"/>
    <a:srgbClr val="FAF708"/>
    <a:srgbClr val="30DD00"/>
    <a:srgbClr val="E1F70C"/>
    <a:srgbClr val="5B9BD5"/>
    <a:srgbClr val="E50D10"/>
    <a:srgbClr val="7FBFFF"/>
    <a:srgbClr val="00DE01"/>
    <a:srgbClr val="00FF01"/>
    <a:srgbClr val="DD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/>
    <p:restoredTop sz="94660"/>
  </p:normalViewPr>
  <p:slideViewPr>
    <p:cSldViewPr snapToGrid="0" showGuides="1">
      <p:cViewPr>
        <p:scale>
          <a:sx n="33" d="100"/>
          <a:sy n="33" d="100"/>
        </p:scale>
        <p:origin x="2076" y="-2274"/>
      </p:cViewPr>
      <p:guideLst>
        <p:guide orient="horz" pos="21703"/>
        <p:guide pos="534"/>
        <p:guide orient="horz" pos="27690"/>
        <p:guide pos="1530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144799-3716-4B39-B312-6456AD6DC247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6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z="1600" strike="noStrike" noProof="1">
              <a:latin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11A5B66-1678-411F-B8FF-CA1D918F0A6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48113" y="857250"/>
            <a:ext cx="12477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单击此处编辑母版文本样式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z="1200" strike="noStrike" noProof="1">
              <a:latin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>
          <a:xfrm>
            <a:off x="914400" y="3300413"/>
            <a:ext cx="7315200" cy="2700337"/>
          </a:xfrm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84599" y="17662810"/>
            <a:ext cx="22430805" cy="6136048"/>
          </a:xfrm>
        </p:spPr>
        <p:txBody>
          <a:bodyPr rIns="25400" anchor="t"/>
          <a:lstStyle>
            <a:lvl1pPr algn="ctr">
              <a:defRPr sz="1488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base"/>
            <a:r>
              <a:rPr lang="zh-CN" altLang="en-US" sz="1488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84599" y="24336001"/>
            <a:ext cx="22430805" cy="6489655"/>
          </a:xfrm>
        </p:spPr>
        <p:txBody>
          <a:bodyPr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6615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1259840" indent="0" algn="ctr">
              <a:buNone/>
              <a:defRPr sz="5510"/>
            </a:lvl2pPr>
            <a:lvl3pPr marL="2520315" indent="0" algn="ctr">
              <a:buNone/>
              <a:defRPr sz="4960"/>
            </a:lvl3pPr>
            <a:lvl4pPr marL="3780155" indent="0" algn="ctr">
              <a:buNone/>
              <a:defRPr sz="4410"/>
            </a:lvl4pPr>
            <a:lvl5pPr marL="5039995" indent="0" algn="ctr">
              <a:buNone/>
              <a:defRPr sz="4410"/>
            </a:lvl5pPr>
            <a:lvl6pPr marL="6299835" indent="0" algn="ctr">
              <a:buNone/>
              <a:defRPr sz="4410"/>
            </a:lvl6pPr>
            <a:lvl7pPr marL="7560310" indent="0" algn="ctr">
              <a:buNone/>
              <a:defRPr sz="4410"/>
            </a:lvl7pPr>
            <a:lvl8pPr marL="8820150" indent="0" algn="ctr">
              <a:buNone/>
              <a:defRPr sz="4410"/>
            </a:lvl8pPr>
            <a:lvl9pPr marL="10079990" indent="0" algn="ctr">
              <a:buNone/>
              <a:defRPr sz="4410"/>
            </a:lvl9pPr>
          </a:lstStyle>
          <a:p>
            <a:pPr fontAlgn="auto"/>
            <a:r>
              <a:rPr lang="zh-CN" altLang="en-US" sz="6615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384698" y="6500055"/>
            <a:ext cx="22430805" cy="3439370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4599" y="17662810"/>
            <a:ext cx="22430805" cy="6136048"/>
          </a:xfrm>
        </p:spPr>
        <p:txBody>
          <a:bodyPr rIns="25400" anchor="t"/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1488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lang="zh-CN" altLang="en-US" sz="14880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4599" y="2948032"/>
            <a:ext cx="22430805" cy="4422047"/>
          </a:xfrm>
        </p:spPr>
        <p:txBody>
          <a:bodyPr/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7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z="7715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4599" y="8844095"/>
            <a:ext cx="22430805" cy="34402948"/>
          </a:xfrm>
        </p:spPr>
        <p:txBody>
          <a:bodyPr>
            <a:noAutofit/>
          </a:bodyPr>
          <a:lstStyle>
            <a:lvl1pPr marL="629920" marR="0" lvl="0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89760" marR="0" lvl="1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150235" marR="0" lvl="2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410075" marR="0" lvl="3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669915" marR="0" lvl="4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sz="441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z="4410"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z="4410"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z="441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441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4698" y="25991334"/>
            <a:ext cx="22430805" cy="4264034"/>
          </a:xfrm>
        </p:spPr>
        <p:txBody>
          <a:bodyPr rIns="63500" anchor="t"/>
          <a:lstStyle>
            <a:lvl1pPr>
              <a:defRPr sz="992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pPr fontAlgn="base"/>
            <a:r>
              <a:rPr lang="zh-CN" altLang="en-US" sz="992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84687" y="30788334"/>
            <a:ext cx="22430805" cy="7356328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441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259840" indent="0">
              <a:buNone/>
              <a:defRPr sz="5510">
                <a:solidFill>
                  <a:schemeClr val="tx1">
                    <a:tint val="75000"/>
                  </a:schemeClr>
                </a:solidFill>
              </a:defRPr>
            </a:lvl2pPr>
            <a:lvl3pPr marL="252031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3pPr>
            <a:lvl4pPr marL="378015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03999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629983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756031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882015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007999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441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4599" y="2948032"/>
            <a:ext cx="22430805" cy="4422047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7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z="7715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84698" y="8844095"/>
            <a:ext cx="10920087" cy="34393702"/>
          </a:xfrm>
        </p:spPr>
        <p:txBody>
          <a:bodyPr>
            <a:noAutofit/>
          </a:bodyPr>
          <a:lstStyle>
            <a:lvl1pPr marL="629920" marR="0" lvl="0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89760" marR="0" lvl="1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150235" marR="0" lvl="2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410075" marR="0" lvl="3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669915" marR="0" lvl="4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sz="441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z="4410"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z="4410"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z="441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441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895317" y="8844095"/>
            <a:ext cx="10920087" cy="34393702"/>
          </a:xfrm>
        </p:spPr>
        <p:txBody>
          <a:bodyPr>
            <a:noAutofit/>
          </a:bodyPr>
          <a:lstStyle>
            <a:lvl1pPr>
              <a:defRPr sz="441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41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441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441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441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base"/>
            <a:r>
              <a:rPr lang="zh-CN" altLang="en-US" sz="441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441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441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441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441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4599" y="2948032"/>
            <a:ext cx="22430805" cy="4422047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7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z="7715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84698" y="8844095"/>
            <a:ext cx="10920087" cy="2600021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551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1259840" indent="0">
              <a:buNone/>
              <a:defRPr sz="5510" b="1"/>
            </a:lvl2pPr>
            <a:lvl3pPr marL="2520315" indent="0">
              <a:buNone/>
              <a:defRPr sz="4960" b="1"/>
            </a:lvl3pPr>
            <a:lvl4pPr marL="3780155" indent="0">
              <a:buNone/>
              <a:defRPr sz="4410" b="1"/>
            </a:lvl4pPr>
            <a:lvl5pPr marL="5039995" indent="0">
              <a:buNone/>
              <a:defRPr sz="4410" b="1"/>
            </a:lvl5pPr>
            <a:lvl6pPr marL="6299835" indent="0">
              <a:buNone/>
              <a:defRPr sz="4410" b="1"/>
            </a:lvl6pPr>
            <a:lvl7pPr marL="7560310" indent="0">
              <a:buNone/>
              <a:defRPr sz="4410" b="1"/>
            </a:lvl7pPr>
            <a:lvl8pPr marL="8820150" indent="0">
              <a:buNone/>
              <a:defRPr sz="4410" b="1"/>
            </a:lvl8pPr>
            <a:lvl9pPr marL="10079990" indent="0">
              <a:buNone/>
              <a:defRPr sz="4410" b="1"/>
            </a:lvl9pPr>
          </a:lstStyle>
          <a:p>
            <a:pPr lvl="0" fontAlgn="auto"/>
            <a:r>
              <a:rPr lang="zh-CN" altLang="en-US" sz="551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84687" y="12208693"/>
            <a:ext cx="10920000" cy="31065115"/>
          </a:xfrm>
        </p:spPr>
        <p:txBody>
          <a:bodyPr>
            <a:noAutofit/>
          </a:bodyPr>
          <a:lstStyle>
            <a:lvl1pPr marL="629920" marR="0" lvl="0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89760" marR="0" lvl="1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150235" marR="0" lvl="2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410075" marR="0" lvl="3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669915" marR="0" lvl="4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sz="441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z="4410"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z="4410"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z="441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441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888853" y="8844095"/>
            <a:ext cx="10920087" cy="2600021"/>
          </a:xfrm>
        </p:spPr>
        <p:txBody>
          <a:bodyPr tIns="38100" rIns="76200" bIns="3810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551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259840" indent="0">
              <a:buNone/>
              <a:defRPr sz="5510" b="1"/>
            </a:lvl2pPr>
            <a:lvl3pPr marL="2520315" indent="0">
              <a:buNone/>
              <a:defRPr sz="4960" b="1"/>
            </a:lvl3pPr>
            <a:lvl4pPr marL="3780155" indent="0">
              <a:buNone/>
              <a:defRPr sz="4410" b="1"/>
            </a:lvl4pPr>
            <a:lvl5pPr marL="5039995" indent="0">
              <a:buNone/>
              <a:defRPr sz="4410" b="1"/>
            </a:lvl5pPr>
            <a:lvl6pPr marL="6299835" indent="0">
              <a:buNone/>
              <a:defRPr sz="4410" b="1"/>
            </a:lvl6pPr>
            <a:lvl7pPr marL="7560310" indent="0">
              <a:buNone/>
              <a:defRPr sz="4410" b="1"/>
            </a:lvl7pPr>
            <a:lvl8pPr marL="8820150" indent="0">
              <a:buNone/>
              <a:defRPr sz="4410" b="1"/>
            </a:lvl8pPr>
            <a:lvl9pPr marL="10079990" indent="0">
              <a:buNone/>
              <a:defRPr sz="4410" b="1"/>
            </a:lvl9pPr>
          </a:lstStyle>
          <a:p>
            <a:pPr lvl="0" fontAlgn="auto"/>
            <a:r>
              <a:rPr lang="zh-CN" altLang="en-US" sz="5510" strike="noStrike" noProof="1">
                <a:sym typeface="+mn-ea"/>
              </a:rPr>
              <a:t>单击此处编辑母版文本样式</a:t>
            </a:r>
            <a:endParaRPr lang="zh-CN" altLang="en-US"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888853" y="12208693"/>
            <a:ext cx="10920087" cy="31065115"/>
          </a:xfrm>
        </p:spPr>
        <p:txBody>
          <a:bodyPr>
            <a:noAutofit/>
          </a:bodyPr>
          <a:lstStyle>
            <a:lvl1pPr marL="629920" marR="0" lvl="0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89760" marR="0" lvl="1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150235" marR="0" lvl="2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410075" marR="0" lvl="3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669915" marR="0" lvl="4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sz="441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z="4410"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z="4410"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z="441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441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7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z="7715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84698" y="8844095"/>
            <a:ext cx="10920087" cy="34393702"/>
          </a:xfrm>
        </p:spPr>
        <p:txBody>
          <a:bodyPr vert="horz" wrap="square" lIns="101600" tIns="0" rIns="82550" bIns="0" numCol="1" rtlCol="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89760" marR="0" lvl="1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41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150235" marR="0" lvl="2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410075" marR="0" lvl="3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669915" marR="0" lvl="4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41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895416" y="8844095"/>
            <a:ext cx="10920087" cy="34393702"/>
          </a:xfrm>
        </p:spPr>
        <p:txBody>
          <a:bodyPr/>
          <a:lstStyle>
            <a:lvl1pPr marL="629920" marR="0" lvl="0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 fontAlgn="auto"/>
            <a:r>
              <a:rPr sz="441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1849787" y="6500055"/>
            <a:ext cx="1965617" cy="36774694"/>
          </a:xfrm>
        </p:spPr>
        <p:txBody>
          <a:bodyPr vert="eaVert"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66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z="6615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384687" y="6500000"/>
            <a:ext cx="20313988" cy="36774694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.xml"/><Relationship Id="rId16" Type="http://schemas.openxmlformats.org/officeDocument/2006/relationships/tags" Target="../tags/tag5.xml"/><Relationship Id="rId15" Type="http://schemas.openxmlformats.org/officeDocument/2006/relationships/tags" Target="../tags/tag4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384300" y="2947988"/>
            <a:ext cx="22431375" cy="44227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600" tIns="38100" rIns="76200" bIns="38100"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1384300" y="8843963"/>
            <a:ext cx="22431375" cy="343931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600" tIns="0" rIns="82550" bIns="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628650"/>
            <a:r>
              <a:rPr lang="zh-CN" altLang="en-US"/>
              <a:t>第二级</a:t>
            </a:r>
            <a:endParaRPr lang="zh-CN" altLang="en-US"/>
          </a:p>
          <a:p>
            <a:pPr lvl="2" indent="-628650"/>
            <a:r>
              <a:rPr lang="zh-CN" altLang="en-US"/>
              <a:t>第三级</a:t>
            </a:r>
            <a:endParaRPr lang="zh-CN" altLang="en-US"/>
          </a:p>
          <a:p>
            <a:pPr lvl="3" indent="-628650"/>
            <a:r>
              <a:rPr lang="zh-CN" altLang="en-US"/>
              <a:t>第四级</a:t>
            </a:r>
            <a:endParaRPr lang="zh-CN" altLang="en-US"/>
          </a:p>
          <a:p>
            <a:pPr lvl="4" indent="-62865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1817688" y="43332400"/>
            <a:ext cx="5581650" cy="216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30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8507413" y="43332400"/>
            <a:ext cx="8185150" cy="216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30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17797463" y="43332400"/>
            <a:ext cx="5580063" cy="2162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33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2519680" rtl="0" eaLnBrk="0" fontAlgn="base" hangingPunct="0">
        <a:spcBef>
          <a:spcPct val="0"/>
        </a:spcBef>
        <a:spcAft>
          <a:spcPct val="0"/>
        </a:spcAft>
        <a:defRPr sz="7700" b="1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defTabSz="2519680" rtl="0" eaLnBrk="0" fontAlgn="base" hangingPunct="0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2519680" rtl="0" eaLnBrk="0" fontAlgn="base" hangingPunct="0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2519680" rtl="0" eaLnBrk="0" fontAlgn="base" hangingPunct="0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2519680" rtl="0" eaLnBrk="0" fontAlgn="base" hangingPunct="0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2519680" rtl="0" fontAlgn="base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2519680" rtl="0" fontAlgn="base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2519680" rtl="0" fontAlgn="base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2519680" rtl="0" fontAlgn="base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628650" indent="-628650" algn="l" defTabSz="251968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4400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1889125" indent="-628650" algn="l" defTabSz="251968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4435475" algn="l"/>
        </a:tabLst>
        <a:defRPr sz="4400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3149600" indent="-628650" algn="l" defTabSz="251968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4435475" algn="l"/>
        </a:tabLst>
        <a:defRPr sz="4400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4410075" indent="-628650" algn="l" defTabSz="251968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4435475" algn="l"/>
        </a:tabLst>
        <a:defRPr sz="4400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5669280" indent="-628650" algn="l" defTabSz="251968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4435475" algn="l"/>
        </a:tabLst>
        <a:defRPr sz="4400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6929755" indent="-629920" algn="l" defTabSz="2520315" rtl="0" eaLnBrk="1" latinLnBrk="0" hangingPunct="1">
        <a:lnSpc>
          <a:spcPct val="90000"/>
        </a:lnSpc>
        <a:spcBef>
          <a:spcPct val="277000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6pPr>
      <a:lvl7pPr marL="8190230" indent="-629920" algn="l" defTabSz="2520315" rtl="0" eaLnBrk="1" latinLnBrk="0" hangingPunct="1">
        <a:lnSpc>
          <a:spcPct val="90000"/>
        </a:lnSpc>
        <a:spcBef>
          <a:spcPct val="277000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7pPr>
      <a:lvl8pPr marL="9450070" indent="-629920" algn="l" defTabSz="2520315" rtl="0" eaLnBrk="1" latinLnBrk="0" hangingPunct="1">
        <a:lnSpc>
          <a:spcPct val="90000"/>
        </a:lnSpc>
        <a:spcBef>
          <a:spcPct val="277000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10" indent="-629920" algn="l" defTabSz="2520315" rtl="0" eaLnBrk="1" latinLnBrk="0" hangingPunct="1">
        <a:lnSpc>
          <a:spcPct val="90000"/>
        </a:lnSpc>
        <a:spcBef>
          <a:spcPct val="277000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1pPr>
      <a:lvl2pPr marL="1259840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2pPr>
      <a:lvl3pPr marL="2520315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3pPr>
      <a:lvl4pPr marL="3780155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5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5pPr>
      <a:lvl6pPr marL="6299835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6pPr>
      <a:lvl7pPr marL="7560310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7pPr>
      <a:lvl8pPr marL="8820150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90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8361" y="18761253"/>
            <a:ext cx="22653523" cy="1785825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/>
          <a:srcRect t="5436" b="9365"/>
          <a:stretch>
            <a:fillRect/>
          </a:stretch>
        </p:blipFill>
        <p:spPr>
          <a:xfrm>
            <a:off x="12489387" y="6836895"/>
            <a:ext cx="11765345" cy="10072247"/>
          </a:xfrm>
          <a:prstGeom prst="rect">
            <a:avLst/>
          </a:prstGeom>
        </p:spPr>
      </p:pic>
      <p:sp>
        <p:nvSpPr>
          <p:cNvPr id="8194" name="object 7"/>
          <p:cNvSpPr/>
          <p:nvPr/>
        </p:nvSpPr>
        <p:spPr>
          <a:xfrm>
            <a:off x="0" y="0"/>
            <a:ext cx="25204738" cy="5491163"/>
          </a:xfrm>
          <a:custGeom>
            <a:avLst/>
            <a:gdLst/>
            <a:ahLst/>
            <a:cxnLst>
              <a:cxn ang="0">
                <a:pos x="0" y="41724133"/>
              </a:cxn>
              <a:cxn ang="0">
                <a:pos x="136561199" y="41724133"/>
              </a:cxn>
              <a:cxn ang="0">
                <a:pos x="136561199" y="0"/>
              </a:cxn>
              <a:cxn ang="0">
                <a:pos x="0" y="0"/>
              </a:cxn>
              <a:cxn ang="0">
                <a:pos x="0" y="41724133"/>
              </a:cxn>
            </a:cxnLst>
            <a:rect l="0" t="0" r="0" b="0"/>
            <a:pathLst>
              <a:path w="10828020" h="1991995">
                <a:moveTo>
                  <a:pt x="0" y="1991861"/>
                </a:moveTo>
                <a:lnTo>
                  <a:pt x="10827493" y="1991861"/>
                </a:lnTo>
                <a:lnTo>
                  <a:pt x="10827493" y="0"/>
                </a:lnTo>
                <a:lnTo>
                  <a:pt x="0" y="0"/>
                </a:lnTo>
                <a:lnTo>
                  <a:pt x="0" y="1991861"/>
                </a:lnTo>
                <a:close/>
              </a:path>
            </a:pathLst>
          </a:custGeom>
          <a:solidFill>
            <a:srgbClr val="0C478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object 7"/>
          <p:cNvSpPr/>
          <p:nvPr/>
        </p:nvSpPr>
        <p:spPr>
          <a:xfrm>
            <a:off x="-19050" y="44748450"/>
            <a:ext cx="25204738" cy="2043113"/>
          </a:xfrm>
          <a:custGeom>
            <a:avLst/>
            <a:gdLst/>
            <a:ahLst/>
            <a:cxnLst>
              <a:cxn ang="0">
                <a:pos x="0" y="41724133"/>
              </a:cxn>
              <a:cxn ang="0">
                <a:pos x="136561199" y="41724133"/>
              </a:cxn>
              <a:cxn ang="0">
                <a:pos x="136561199" y="0"/>
              </a:cxn>
              <a:cxn ang="0">
                <a:pos x="0" y="0"/>
              </a:cxn>
              <a:cxn ang="0">
                <a:pos x="0" y="41724133"/>
              </a:cxn>
            </a:cxnLst>
            <a:rect l="0" t="0" r="0" b="0"/>
            <a:pathLst>
              <a:path w="10828020" h="1991995">
                <a:moveTo>
                  <a:pt x="0" y="1991861"/>
                </a:moveTo>
                <a:lnTo>
                  <a:pt x="10827493" y="1991861"/>
                </a:lnTo>
                <a:lnTo>
                  <a:pt x="10827493" y="0"/>
                </a:lnTo>
                <a:lnTo>
                  <a:pt x="0" y="0"/>
                </a:lnTo>
                <a:lnTo>
                  <a:pt x="0" y="1991861"/>
                </a:lnTo>
                <a:close/>
              </a:path>
            </a:pathLst>
          </a:custGeom>
          <a:solidFill>
            <a:srgbClr val="0C478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47724" y="18364200"/>
            <a:ext cx="23453725" cy="25423178"/>
          </a:xfrm>
          <a:prstGeom prst="rect">
            <a:avLst/>
          </a:prstGeom>
          <a:noFill/>
          <a:ln w="793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bject 8"/>
          <p:cNvSpPr txBox="1"/>
          <p:nvPr/>
        </p:nvSpPr>
        <p:spPr>
          <a:xfrm>
            <a:off x="898524" y="936596"/>
            <a:ext cx="23402926" cy="3340658"/>
          </a:xfrm>
          <a:prstGeom prst="rect">
            <a:avLst/>
          </a:prstGeom>
        </p:spPr>
        <p:txBody>
          <a:bodyPr wrap="square" lIns="0" tIns="16510" rIns="0" bIns="0">
            <a:spAutoFit/>
          </a:bodyPr>
          <a:lstStyle>
            <a:lvl1pPr algn="ctr" defTabSz="2519680" rtl="0" fontAlgn="base">
              <a:spcBef>
                <a:spcPct val="0"/>
              </a:spcBef>
              <a:spcAft>
                <a:spcPct val="0"/>
              </a:spcAft>
              <a:defRPr sz="14880" b="0" kern="1200" spc="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7200" dirty="0">
                <a:solidFill>
                  <a:srgbClr val="CCFFFF"/>
                </a:solidFill>
                <a:sym typeface="+mn-ea"/>
              </a:rPr>
              <a:t>《</a:t>
            </a:r>
            <a:r>
              <a:rPr lang="zh-CN" altLang="en-US" sz="7200" dirty="0">
                <a:solidFill>
                  <a:srgbClr val="CCFFFF"/>
                </a:solidFill>
                <a:sym typeface="+mn-ea"/>
              </a:rPr>
              <a:t>安宁市“产业园区</a:t>
            </a:r>
            <a:r>
              <a:rPr lang="en-US" altLang="zh-CN" sz="7200" dirty="0">
                <a:solidFill>
                  <a:srgbClr val="CCFFFF"/>
                </a:solidFill>
                <a:sym typeface="+mn-ea"/>
              </a:rPr>
              <a:t>01</a:t>
            </a:r>
            <a:r>
              <a:rPr lang="zh-CN" altLang="en-US" sz="7200" dirty="0">
                <a:solidFill>
                  <a:srgbClr val="CCFFFF"/>
                </a:solidFill>
                <a:sym typeface="+mn-ea"/>
              </a:rPr>
              <a:t>单元”新材料产业园</a:t>
            </a:r>
            <a:r>
              <a:rPr lang="en-US" altLang="zh-CN" sz="7200" dirty="0">
                <a:solidFill>
                  <a:srgbClr val="CCFFFF"/>
                </a:solidFill>
                <a:sym typeface="+mn-ea"/>
              </a:rPr>
              <a:t>DC04-03</a:t>
            </a:r>
            <a:r>
              <a:rPr lang="zh-CN" altLang="en-US" sz="7200" dirty="0">
                <a:solidFill>
                  <a:srgbClr val="CCFFFF"/>
                </a:solidFill>
                <a:sym typeface="+mn-ea"/>
              </a:rPr>
              <a:t>图则地块控制性详细规划</a:t>
            </a:r>
            <a:r>
              <a:rPr lang="zh-CN" altLang="zh-CN" sz="7200" dirty="0">
                <a:solidFill>
                  <a:srgbClr val="CCFFFF"/>
                </a:solidFill>
                <a:sym typeface="+mn-ea"/>
              </a:rPr>
              <a:t>》</a:t>
            </a:r>
            <a:endParaRPr lang="en-US" altLang="zh-CN" sz="7200" dirty="0">
              <a:solidFill>
                <a:srgbClr val="CCFFFF"/>
              </a:solidFill>
              <a:sym typeface="+mn-ea"/>
            </a:endParaRPr>
          </a:p>
          <a:p>
            <a:r>
              <a:rPr lang="zh-CN" altLang="en-US" sz="7200" dirty="0">
                <a:solidFill>
                  <a:srgbClr val="CCFFFF"/>
                </a:solidFill>
                <a:ea typeface="黑体" panose="02010609060101010101" pitchFamily="49" charset="-122"/>
                <a:sym typeface="+mn-ea"/>
              </a:rPr>
              <a:t>批后公布</a:t>
            </a:r>
            <a:endParaRPr kumimoji="0" lang="zh-CN" altLang="en-US" sz="7200" b="0" i="0" u="none" strike="noStrike" kern="1200" cap="none" spc="-90" normalizeH="0" baseline="0" noProof="0" dirty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黑体" panose="02010609060101010101" pitchFamily="49" charset="-122"/>
              <a:cs typeface="+mj-cs"/>
              <a:sym typeface="+mn-ea"/>
            </a:endParaRPr>
          </a:p>
        </p:txBody>
      </p:sp>
      <p:sp>
        <p:nvSpPr>
          <p:cNvPr id="16" name="TextBox 81"/>
          <p:cNvSpPr txBox="1"/>
          <p:nvPr>
            <p:custDataLst>
              <p:tags r:id="rId3"/>
            </p:custDataLst>
          </p:nvPr>
        </p:nvSpPr>
        <p:spPr>
          <a:xfrm>
            <a:off x="1083288" y="17468166"/>
            <a:ext cx="834263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800" dirty="0">
                <a:ea typeface="黑体" panose="02010609060101010101" pitchFamily="49" charset="-122"/>
              </a:rPr>
              <a:t>经批准的用地规划图</a:t>
            </a:r>
            <a:endParaRPr lang="zh-CN" altLang="en-US" sz="4800" dirty="0">
              <a:ea typeface="黑体" panose="02010609060101010101" pitchFamily="49" charset="-122"/>
            </a:endParaRPr>
          </a:p>
        </p:txBody>
      </p:sp>
      <p:sp>
        <p:nvSpPr>
          <p:cNvPr id="24" name="TextBox 81"/>
          <p:cNvSpPr txBox="1"/>
          <p:nvPr>
            <p:custDataLst>
              <p:tags r:id="rId4"/>
            </p:custDataLst>
          </p:nvPr>
        </p:nvSpPr>
        <p:spPr>
          <a:xfrm>
            <a:off x="12487950" y="5930171"/>
            <a:ext cx="4207224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ea typeface="黑体" panose="02010609060101010101" pitchFamily="49" charset="-122"/>
              </a:rPr>
              <a:t>区位图</a:t>
            </a:r>
            <a:endParaRPr lang="zh-CN" altLang="en-US" sz="4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487950" y="6836896"/>
            <a:ext cx="11789591" cy="10104076"/>
          </a:xfrm>
          <a:prstGeom prst="rect">
            <a:avLst/>
          </a:prstGeom>
          <a:noFill/>
          <a:ln w="793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>
            <p:custDataLst>
              <p:tags r:id="rId5"/>
            </p:custDataLst>
          </p:nvPr>
        </p:nvSpPr>
        <p:spPr>
          <a:xfrm>
            <a:off x="1302877" y="43010666"/>
            <a:ext cx="22646961" cy="523875"/>
          </a:xfrm>
          <a:prstGeom prst="rect">
            <a:avLst/>
          </a:prstGeom>
          <a:solidFill>
            <a:srgbClr val="0C477F"/>
          </a:solidFill>
          <a:ln w="19050">
            <a:noFill/>
            <a:prstDash val="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调整后地块指标表</a:t>
            </a:r>
            <a:endParaRPr 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33" name="object 9"/>
          <p:cNvGraphicFramePr>
            <a:graphicFrameLocks noGrp="1"/>
          </p:cNvGraphicFramePr>
          <p:nvPr/>
        </p:nvGraphicFramePr>
        <p:xfrm>
          <a:off x="1250137" y="36883032"/>
          <a:ext cx="22671746" cy="5974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2322"/>
                <a:gridCol w="2585026"/>
                <a:gridCol w="1831060"/>
                <a:gridCol w="2009260"/>
                <a:gridCol w="1436544"/>
                <a:gridCol w="1899153"/>
                <a:gridCol w="1751480"/>
                <a:gridCol w="2066213"/>
                <a:gridCol w="1028800"/>
                <a:gridCol w="4363569"/>
                <a:gridCol w="1138319"/>
              </a:tblGrid>
              <a:tr h="535843"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sz="2400" b="1" kern="120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地块编码</a:t>
                      </a:r>
                      <a:endParaRPr sz="2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sz="2400" b="1" kern="120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用地性质</a:t>
                      </a:r>
                      <a:endParaRPr sz="2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sz="2400" b="1" kern="120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用地代码</a:t>
                      </a:r>
                      <a:endParaRPr sz="2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sz="2400" b="1" kern="120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用地面积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sz="2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ha</a:t>
                      </a:r>
                      <a:r>
                        <a:rPr sz="2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sz="2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容积率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建筑系数</a:t>
                      </a:r>
                      <a:endParaRPr lang="en-US" altLang="zh-CN" sz="2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 fontAlgn="ctr"/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%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建筑密度</a:t>
                      </a:r>
                      <a:endParaRPr lang="en-US" altLang="zh-CN" sz="2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 fontAlgn="ctr"/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%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绿地率</a:t>
                      </a:r>
                      <a:endParaRPr lang="en-US" altLang="zh-CN" sz="2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 fontAlgn="ctr"/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%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5203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建筑限高</a:t>
                      </a: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(m)</a:t>
                      </a:r>
                      <a:endParaRPr lang="en-US" altLang="zh-CN" sz="2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机动车停车泊位配建标准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00094"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DC04-03-641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49" charset="-122"/>
                        </a:rPr>
                        <a:t>三类工业用地</a:t>
                      </a:r>
                      <a:endParaRPr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49" charset="-122"/>
                        </a:rPr>
                        <a:t>100103</a:t>
                      </a:r>
                      <a:endParaRPr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49" charset="-122"/>
                        </a:rPr>
                        <a:t>2.41</a:t>
                      </a:r>
                      <a:endParaRPr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，≤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按照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昆明市城乡规划管理技术规定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或审定方案执行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664"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DC04-03-642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49" charset="-122"/>
                        </a:rPr>
                        <a:t>三类工业用地</a:t>
                      </a:r>
                      <a:endParaRPr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49" charset="-122"/>
                        </a:rPr>
                        <a:t>100103</a:t>
                      </a:r>
                      <a:endParaRPr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49" charset="-122"/>
                        </a:rPr>
                        <a:t>14.69</a:t>
                      </a:r>
                      <a:endParaRPr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，≤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5203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5203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按照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昆明市城乡规划管理技术规定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或审定方案执行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5203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endPara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591"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DC04-03-643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49" charset="-122"/>
                        </a:rPr>
                        <a:t>三类工业用地</a:t>
                      </a:r>
                      <a:endParaRPr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49" charset="-122"/>
                        </a:rPr>
                        <a:t>100103</a:t>
                      </a:r>
                      <a:endParaRPr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49" charset="-122"/>
                        </a:rPr>
                        <a:t>12.72</a:t>
                      </a:r>
                      <a:endParaRPr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，≤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5203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5203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按照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昆明市城乡规划管理技术规定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或审定方案执行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5203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endPara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591"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DC04-03-644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49" charset="-122"/>
                        </a:rPr>
                        <a:t>三类工业用地</a:t>
                      </a:r>
                      <a:endParaRPr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49" charset="-122"/>
                        </a:rPr>
                        <a:t>100103</a:t>
                      </a:r>
                      <a:endParaRPr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49" charset="-122"/>
                        </a:rPr>
                        <a:t>1.86</a:t>
                      </a:r>
                      <a:endParaRPr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，≤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5203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5203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按照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昆明市城乡规划管理技术规定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或审定方案执行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5203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endPara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591"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DC04-03-645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49" charset="-122"/>
                        </a:rPr>
                        <a:t>三类工业用地</a:t>
                      </a:r>
                      <a:endParaRPr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49" charset="-122"/>
                        </a:rPr>
                        <a:t>100103</a:t>
                      </a:r>
                      <a:endParaRPr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49" charset="-122"/>
                        </a:rPr>
                        <a:t>2.00</a:t>
                      </a:r>
                      <a:endParaRPr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，≤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5203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5203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按照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昆明市城乡规划管理技术规定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或审定方案执行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5203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endPara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591"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DC04-03-646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49" charset="-122"/>
                        </a:rPr>
                        <a:t>三类工业用地</a:t>
                      </a:r>
                      <a:endParaRPr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49" charset="-122"/>
                        </a:rPr>
                        <a:t>100103</a:t>
                      </a:r>
                      <a:endParaRPr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49" charset="-122"/>
                        </a:rPr>
                        <a:t>0.04</a:t>
                      </a:r>
                      <a:endParaRPr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，≤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5203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5203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按照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昆明市城乡规划管理技术规定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或审定方案执行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5203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endPara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59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DC04-03-62</a:t>
                      </a:r>
                      <a:endParaRPr lang="en-US" sz="2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49" charset="-122"/>
                        </a:rPr>
                        <a:t>三类工业用地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425575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49" charset="-122"/>
                        </a:rPr>
                        <a:t>100103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黑体" panose="02010609060101010101" pitchFamily="49" charset="-122"/>
                        </a:rPr>
                        <a:t>2.52</a:t>
                      </a:r>
                      <a:endParaRPr sz="2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，≤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5203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5203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按照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昆明市城乡规划管理技术规定</a:t>
                      </a:r>
                      <a:r>
                        <a:rPr lang="en-US" altLang="zh-CN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或审定方案执行</a:t>
                      </a:r>
                      <a:endParaRPr lang="en-US" altLang="zh-CN" sz="2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52031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  <a:endPara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表格 22"/>
          <p:cNvGraphicFramePr/>
          <p:nvPr>
            <p:custDataLst>
              <p:tags r:id="rId6"/>
            </p:custDataLst>
          </p:nvPr>
        </p:nvGraphicFramePr>
        <p:xfrm>
          <a:off x="847725" y="6836896"/>
          <a:ext cx="11184890" cy="8941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0"/>
                <a:gridCol w="9056370"/>
              </a:tblGrid>
              <a:tr h="14859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批准情况：</a:t>
                      </a:r>
                      <a:endParaRPr lang="zh-CN" altLang="en-US" sz="36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zh-CN" altLang="en-US" sz="36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2026</a:t>
                      </a: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年</a:t>
                      </a: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4</a:t>
                      </a: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月</a:t>
                      </a: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7</a:t>
                      </a: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日，</a:t>
                      </a: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《</a:t>
                      </a: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安宁市“产业园区</a:t>
                      </a: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01</a:t>
                      </a: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单元”新材料产业园</a:t>
                      </a: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DC04-03</a:t>
                      </a: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图则地块控制性详细规划维护</a:t>
                      </a: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》</a:t>
                      </a: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经安宁市国土空间规划和土地矿产储备委员会办公室</a:t>
                      </a: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2026</a:t>
                      </a: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年第</a:t>
                      </a: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4</a:t>
                      </a: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次会议审议，会议原则同意该控规维护。</a:t>
                      </a:r>
                      <a:endParaRPr lang="en-US" altLang="zh-CN" sz="36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en-US" altLang="zh-CN" sz="36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zh-CN" altLang="en-US" sz="36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>
                    <a:noFill/>
                  </a:tcPr>
                </a:tc>
              </a:tr>
              <a:tr h="4559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36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公布时间：</a:t>
                      </a:r>
                      <a:endParaRPr lang="zh-CN" altLang="en-US" sz="36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2026</a:t>
                      </a:r>
                      <a:r>
                        <a:rPr lang="zh-CN" altLang="en-US" sz="36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年</a:t>
                      </a:r>
                      <a:r>
                        <a:rPr lang="en-US" altLang="zh-CN" sz="36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04</a:t>
                      </a:r>
                      <a:r>
                        <a:rPr lang="zh-CN" altLang="en-US" sz="36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月</a:t>
                      </a:r>
                      <a:r>
                        <a:rPr lang="en-US" altLang="zh-CN" sz="36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21</a:t>
                      </a:r>
                      <a:r>
                        <a:rPr lang="zh-CN" altLang="en-US" sz="36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日</a:t>
                      </a:r>
                      <a:endParaRPr lang="en-US" altLang="zh-CN" sz="36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en-US" altLang="zh-CN" sz="36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en-US" altLang="zh-CN" sz="36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公布途径：</a:t>
                      </a:r>
                      <a:endParaRPr lang="zh-CN" altLang="en-US" sz="36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安宁市人民政府门户网站</a:t>
                      </a:r>
                      <a:endParaRPr lang="en-US" altLang="zh-CN" sz="36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8" name="object 8"/>
          <p:cNvSpPr txBox="1"/>
          <p:nvPr/>
        </p:nvSpPr>
        <p:spPr>
          <a:xfrm>
            <a:off x="2433639" y="45300005"/>
            <a:ext cx="21867812" cy="940001"/>
          </a:xfrm>
          <a:prstGeom prst="rect">
            <a:avLst/>
          </a:prstGeom>
        </p:spPr>
        <p:txBody>
          <a:bodyPr wrap="square" lIns="0" tIns="16510" rIns="0" bIns="0" anchor="ctr">
            <a:spAutoFit/>
          </a:bodyPr>
          <a:lstStyle>
            <a:lvl1pPr algn="ctr" defTabSz="2519680" rtl="0" fontAlgn="base">
              <a:spcBef>
                <a:spcPct val="0"/>
              </a:spcBef>
              <a:spcAft>
                <a:spcPct val="0"/>
              </a:spcAft>
              <a:defRPr sz="14880" b="0" kern="1200" spc="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fontAlgn="base"/>
            <a:r>
              <a:rPr lang="en-US" altLang="zh-CN" sz="6000" dirty="0">
                <a:solidFill>
                  <a:srgbClr val="CCFFFF"/>
                </a:solidFill>
                <a:ea typeface="黑体" panose="02010609060101010101" pitchFamily="49" charset="-122"/>
                <a:sym typeface="+mn-ea"/>
              </a:rPr>
              <a:t>      </a:t>
            </a:r>
            <a:r>
              <a:rPr lang="zh-CN" sz="6000" dirty="0">
                <a:solidFill>
                  <a:srgbClr val="CCFFFF"/>
                </a:solidFill>
                <a:ea typeface="黑体" panose="02010609060101010101" pitchFamily="49" charset="-122"/>
                <a:sym typeface="+mn-ea"/>
              </a:rPr>
              <a:t>安宁市人民政府</a:t>
            </a:r>
            <a:r>
              <a:rPr lang="zh-CN" altLang="en-US" sz="6000" dirty="0">
                <a:solidFill>
                  <a:srgbClr val="CCFFFF"/>
                </a:solidFill>
                <a:ea typeface="黑体" panose="02010609060101010101" pitchFamily="49" charset="-122"/>
                <a:sym typeface="+mn-ea"/>
              </a:rPr>
              <a:t>     </a:t>
            </a:r>
            <a:r>
              <a:rPr lang="zh-CN" sz="6000" dirty="0">
                <a:solidFill>
                  <a:srgbClr val="CCFFFF"/>
                </a:solidFill>
                <a:ea typeface="黑体" panose="02010609060101010101" pitchFamily="49" charset="-122"/>
                <a:sym typeface="+mn-ea"/>
              </a:rPr>
              <a:t>安宁市自然资源局</a:t>
            </a:r>
            <a:endParaRPr kumimoji="0" lang="zh-CN" altLang="en-US" sz="6000" b="0" i="0" u="none" strike="noStrike" kern="1200" cap="none" spc="-90" normalizeH="0" baseline="0" noProof="0" dirty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黑体" panose="02010609060101010101" pitchFamily="49" charset="-122"/>
              <a:cs typeface="+mj-cs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UNIT_TABLE_BEAUTIFY" val="smartTable{7271f52d-836b-40ae-a022-cfcc5b07a3ca}"/>
  <p:tag name="TABLE_ENDDRAG_ORIGIN_RECT" val="900*913"/>
  <p:tag name="TABLE_ENDDRAG_RECT" val="66*570*900*913"/>
</p:tagLst>
</file>

<file path=ppt/tags/tag1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120.8,&quot;left&quot;:34.05,&quot;top&quot;:318.45,&quot;width&quot;:814.25}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</Words>
  <Application>WPS 演示</Application>
  <PresentationFormat>自定义</PresentationFormat>
  <Paragraphs>214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微软雅黑</vt:lpstr>
      <vt:lpstr>黑体</vt:lpstr>
      <vt:lpstr>Arial Unicode MS</vt:lpstr>
      <vt:lpstr>1_Office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昆明市西山区自然资源局</dc:title>
  <dc:creator>Administrator</dc:creator>
  <cp:lastModifiedBy>Administrator</cp:lastModifiedBy>
  <cp:revision>391</cp:revision>
  <dcterms:created xsi:type="dcterms:W3CDTF">2019-06-19T02:08:00Z</dcterms:created>
  <dcterms:modified xsi:type="dcterms:W3CDTF">2026-04-21T02:22:37Z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2052-11.8.6.8722</vt:lpwstr>
  </property>
  <property fmtid="{D5CDD505-2E9C-101B-9397-08002B2CF9AE}" pid="3" name="ICV">
    <vt:lpwstr>E0B2E4BF70734B43B5CF8FEF231900DE_13</vt:lpwstr>
  </property>
  <property fmtid="{D5CDD505-2E9C-101B-9397-08002B2CF9AE}" pid="4" name="commondata">
    <vt:lpwstr>eyJoZGlkIjoiNDMzMmU3MGY1ZTUyMzZlZTVmOTNjYmJjY2RlNGM3YTYifQ==</vt:lpwstr>
  </property>
</Properties>
</file>