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6"/>
  </p:handoutMasterIdLst>
  <p:sldIdLst>
    <p:sldId id="275" r:id="rId3"/>
    <p:sldId id="276" r:id="rId5"/>
  </p:sldIdLst>
  <p:sldSz cx="25199975" cy="46799500"/>
  <p:notesSz cx="9144000" cy="6858000"/>
  <p:custDataLst>
    <p:tags r:id="rId1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717" userDrawn="1">
          <p15:clr>
            <a:srgbClr val="A4A3A4"/>
          </p15:clr>
        </p15:guide>
        <p15:guide id="2" pos="526" userDrawn="1">
          <p15:clr>
            <a:srgbClr val="A4A3A4"/>
          </p15:clr>
        </p15:guide>
        <p15:guide id="3" orient="horz" pos="27635" userDrawn="1">
          <p15:clr>
            <a:srgbClr val="A4A3A4"/>
          </p15:clr>
        </p15:guide>
        <p15:guide id="4" pos="15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C477F"/>
    <a:srgbClr val="E6E6E6"/>
    <a:srgbClr val="110DFF"/>
    <a:srgbClr val="FAF708"/>
    <a:srgbClr val="30DD00"/>
    <a:srgbClr val="E1F70C"/>
    <a:srgbClr val="5B9BD5"/>
    <a:srgbClr val="E50D10"/>
    <a:srgbClr val="7F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p:restoredTop sz="94660"/>
  </p:normalViewPr>
  <p:slideViewPr>
    <p:cSldViewPr snapToGrid="0" showGuides="1">
      <p:cViewPr>
        <p:scale>
          <a:sx n="50" d="100"/>
          <a:sy n="50" d="100"/>
        </p:scale>
        <p:origin x="-138" y="-4692"/>
      </p:cViewPr>
      <p:guideLst>
        <p:guide orient="horz" pos="21717"/>
        <p:guide pos="526"/>
        <p:guide orient="horz" pos="27635"/>
        <p:guide pos="15288"/>
      </p:guideLst>
    </p:cSldViewPr>
  </p:slideViewPr>
  <p:notesTextViewPr>
    <p:cViewPr>
      <p:scale>
        <a:sx n="3" d="2"/>
        <a:sy n="3" d="2"/>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handoutMaster" Target="handoutMasters/handoutMaster1.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1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5144799-3716-4B39-B312-6456AD6DC247}" type="datetimeFigureOut">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6513513"/>
            <a:ext cx="3962400" cy="344488"/>
          </a:xfrm>
          <a:prstGeom prst="rect">
            <a:avLst/>
          </a:prstGeom>
        </p:spPr>
        <p:txBody>
          <a:bodyPr vert="horz" lIns="91440" tIns="45720" rIns="91440" bIns="45720" rtlCol="0" anchor="b"/>
          <a:lstStyle>
            <a:lvl1pPr algn="l"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p:cNvSpPr>
            <a:spLocks noGrp="1"/>
          </p:cNvSpPr>
          <p:nvPr>
            <p:ph type="sldNum" sz="quarter" idx="3"/>
          </p:nvPr>
        </p:nvSpPr>
        <p:spPr>
          <a:xfrm>
            <a:off x="5180013" y="6513513"/>
            <a:ext cx="3962400" cy="3444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600" strike="noStrike" noProof="1" dirty="0">
                <a:latin typeface="微软雅黑" panose="020B0503020204020204" pitchFamily="34" charset="-122"/>
                <a:ea typeface="微软雅黑" panose="020B0503020204020204" pitchFamily="34" charset="-122"/>
                <a:cs typeface="+mn-cs"/>
              </a:rPr>
            </a:fld>
            <a:endParaRPr lang="zh-CN" altLang="en-US" sz="1600" strike="noStrike" noProof="1">
              <a:latin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11A5B66-1678-411F-B8FF-CA1D918F0A69}"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幻灯片图像占位符 3"/>
          <p:cNvSpPr>
            <a:spLocks noGrp="1" noRot="1" noChangeAspect="1"/>
          </p:cNvSpPr>
          <p:nvPr>
            <p:ph type="sldImg" idx="2"/>
          </p:nvPr>
        </p:nvSpPr>
        <p:spPr>
          <a:xfrm>
            <a:off x="3948113" y="857250"/>
            <a:ext cx="1247775" cy="231457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单击此处编辑母版文本样式</a:t>
            </a: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第二级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第三级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第四级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第五级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页脚占位符 5"/>
          <p:cNvSpPr>
            <a:spLocks noGrp="1"/>
          </p:cNvSpPr>
          <p:nvPr>
            <p:ph type="ftr" sz="quarter" idx="4"/>
          </p:nvPr>
        </p:nvSpPr>
        <p:spPr>
          <a:xfrm>
            <a:off x="0" y="6513513"/>
            <a:ext cx="3962400" cy="3444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nvPr>
        </p:nvSpPr>
        <p:spPr>
          <a:xfrm>
            <a:off x="5180013" y="6513513"/>
            <a:ext cx="3962400" cy="3444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微软雅黑" panose="020B0503020204020204" pitchFamily="34" charset="-122"/>
                <a:ea typeface="微软雅黑" panose="020B0503020204020204" pitchFamily="34" charset="-122"/>
                <a:cs typeface="+mn-cs"/>
              </a:rPr>
            </a:fld>
            <a:endParaRPr lang="zh-CN" altLang="en-US" sz="1200" strike="noStrike" noProof="1">
              <a:latin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xfrm>
            <a:off x="914400" y="3300413"/>
            <a:ext cx="7315200" cy="2700337"/>
          </a:xfrm>
          <a:noFill/>
          <a:ln>
            <a:noFill/>
          </a:ln>
        </p:spPr>
        <p:txBody>
          <a:bodyPr wrap="square" lIns="91440" tIns="45720" rIns="91440" bIns="45720" anchor="t"/>
          <a:lstStyle/>
          <a:p>
            <a:pPr lvl="0" eaLnBrk="1" hangingPunct="1">
              <a:spcBef>
                <a:spcPct val="0"/>
              </a:spcBef>
            </a:pPr>
            <a:endParaRPr lang="zh-CN" altLang="en-US" dirty="0"/>
          </a:p>
        </p:txBody>
      </p:sp>
      <p:sp>
        <p:nvSpPr>
          <p:cNvPr id="9219" name="灯片编号占位符 3"/>
          <p:cNvSpPr txBox="1">
            <a:spLocks noGrp="1"/>
          </p:cNvSpPr>
          <p:nvPr>
            <p:ph type="sldNum" sz="quarter"/>
          </p:nvPr>
        </p:nvSpPr>
        <p:spPr>
          <a:xfrm>
            <a:off x="5180013" y="6513513"/>
            <a:ext cx="3962400" cy="3444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微软雅黑" panose="020B0503020204020204" pitchFamily="34" charset="-122"/>
                <a:ea typeface="微软雅黑" panose="020B0503020204020204" pitchFamily="34" charset="-122"/>
              </a:rPr>
            </a:fld>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xfrm>
            <a:off x="914400" y="3300413"/>
            <a:ext cx="7315200" cy="2700337"/>
          </a:xfrm>
          <a:noFill/>
          <a:ln>
            <a:noFill/>
          </a:ln>
        </p:spPr>
        <p:txBody>
          <a:bodyPr wrap="square" lIns="91440" tIns="45720" rIns="91440" bIns="45720" anchor="t"/>
          <a:lstStyle/>
          <a:p>
            <a:pPr lvl="0" eaLnBrk="1" hangingPunct="1">
              <a:spcBef>
                <a:spcPct val="0"/>
              </a:spcBef>
            </a:pPr>
            <a:endParaRPr lang="zh-CN" altLang="en-US" dirty="0"/>
          </a:p>
        </p:txBody>
      </p:sp>
      <p:sp>
        <p:nvSpPr>
          <p:cNvPr id="9219" name="灯片编号占位符 3"/>
          <p:cNvSpPr txBox="1">
            <a:spLocks noGrp="1"/>
          </p:cNvSpPr>
          <p:nvPr>
            <p:ph type="sldNum" sz="quarter"/>
          </p:nvPr>
        </p:nvSpPr>
        <p:spPr>
          <a:xfrm>
            <a:off x="5180013" y="6513513"/>
            <a:ext cx="3962400" cy="3444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微软雅黑" panose="020B0503020204020204" pitchFamily="34" charset="-122"/>
                <a:ea typeface="微软雅黑" panose="020B0503020204020204" pitchFamily="34" charset="-122"/>
              </a:rPr>
            </a:fld>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84599" y="17662810"/>
            <a:ext cx="22430805" cy="6136048"/>
          </a:xfrm>
        </p:spPr>
        <p:txBody>
          <a:bodyPr rIns="25400" anchor="t"/>
          <a:lstStyle>
            <a:lvl1pPr algn="ctr">
              <a:defRPr sz="14880" b="0" spc="600">
                <a:effectLst>
                  <a:outerShdw blurRad="38100" dist="38100" dir="2700000" algn="tl">
                    <a:srgbClr val="000000">
                      <a:alpha val="43137"/>
                    </a:srgbClr>
                  </a:outerShdw>
                </a:effectLst>
              </a:defRPr>
            </a:lvl1pPr>
          </a:lstStyle>
          <a:p>
            <a:pPr fontAlgn="base"/>
            <a:r>
              <a:rPr lang="zh-CN" altLang="en-US" sz="14880" strike="noStrike" noProof="1"/>
              <a:t>单击此处编辑母版标题样式</a:t>
            </a:r>
            <a:endParaRPr lang="zh-CN" altLang="en-US" strike="noStrike" noProof="1"/>
          </a:p>
        </p:txBody>
      </p:sp>
      <p:sp>
        <p:nvSpPr>
          <p:cNvPr id="3" name="副标题 2"/>
          <p:cNvSpPr>
            <a:spLocks noGrp="1"/>
          </p:cNvSpPr>
          <p:nvPr>
            <p:ph type="subTitle" idx="1"/>
          </p:nvPr>
        </p:nvSpPr>
        <p:spPr>
          <a:xfrm>
            <a:off x="1384599" y="24336001"/>
            <a:ext cx="22430805" cy="6489655"/>
          </a:xfrm>
        </p:spPr>
        <p:txBody>
          <a:bodyPr tIns="38100" rIns="76200" bIns="38100">
            <a:noAutofit/>
          </a:bodyPr>
          <a:lstStyle>
            <a:lvl1pPr marL="0" indent="0" algn="ctr" eaLnBrk="1" fontAlgn="auto" latinLnBrk="0" hangingPunct="1">
              <a:lnSpc>
                <a:spcPct val="100000"/>
              </a:lnSpc>
              <a:buNone/>
              <a:defRPr sz="6615" u="none" strike="noStrike" kern="1200" cap="none" spc="200" normalizeH="0" baseline="0">
                <a:solidFill>
                  <a:schemeClr val="tx1"/>
                </a:solidFill>
                <a:uFillTx/>
              </a:defRPr>
            </a:lvl1pPr>
            <a:lvl2pPr marL="1259840" indent="0" algn="ctr">
              <a:buNone/>
              <a:defRPr sz="5510"/>
            </a:lvl2pPr>
            <a:lvl3pPr marL="2520315" indent="0" algn="ctr">
              <a:buNone/>
              <a:defRPr sz="4960"/>
            </a:lvl3pPr>
            <a:lvl4pPr marL="3780155" indent="0" algn="ctr">
              <a:buNone/>
              <a:defRPr sz="4410"/>
            </a:lvl4pPr>
            <a:lvl5pPr marL="5039995" indent="0" algn="ctr">
              <a:buNone/>
              <a:defRPr sz="4410"/>
            </a:lvl5pPr>
            <a:lvl6pPr marL="6299835" indent="0" algn="ctr">
              <a:buNone/>
              <a:defRPr sz="4410"/>
            </a:lvl6pPr>
            <a:lvl7pPr marL="7560310" indent="0" algn="ctr">
              <a:buNone/>
              <a:defRPr sz="4410"/>
            </a:lvl7pPr>
            <a:lvl8pPr marL="8820150" indent="0" algn="ctr">
              <a:buNone/>
              <a:defRPr sz="4410"/>
            </a:lvl8pPr>
            <a:lvl9pPr marL="10079990" indent="0" algn="ctr">
              <a:buNone/>
              <a:defRPr sz="4410"/>
            </a:lvl9pPr>
          </a:lstStyle>
          <a:p>
            <a:pPr fontAlgn="auto"/>
            <a:r>
              <a:rPr lang="zh-CN" altLang="en-US" sz="6615"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1384698" y="6500055"/>
            <a:ext cx="22430805" cy="3439370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6"/>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384599" y="17662810"/>
            <a:ext cx="22430805" cy="6136048"/>
          </a:xfrm>
        </p:spPr>
        <p:txBody>
          <a:bodyPr rIns="25400" anchor="t"/>
          <a:lstStyle>
            <a:lvl1pPr marL="0" marR="0" algn="ctr" defTabSz="914400" rtl="0" eaLnBrk="1" fontAlgn="auto" latinLnBrk="0" hangingPunct="1">
              <a:lnSpc>
                <a:spcPct val="100000"/>
              </a:lnSpc>
              <a:buNone/>
              <a:defRPr kumimoji="0" lang="zh-CN" altLang="en-US" sz="1488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fontAlgn="auto"/>
            <a:r>
              <a:rPr lang="zh-CN" altLang="en-US" sz="14880"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1384599" y="8844095"/>
            <a:ext cx="22430805" cy="34402948"/>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84698" y="25991334"/>
            <a:ext cx="22430805" cy="4264034"/>
          </a:xfrm>
        </p:spPr>
        <p:txBody>
          <a:bodyPr rIns="63500" anchor="t"/>
          <a:lstStyle>
            <a:lvl1pPr>
              <a:defRPr sz="9920" b="0" u="none" strike="noStrike" kern="1200" cap="none" spc="300" normalizeH="0">
                <a:solidFill>
                  <a:schemeClr val="tx1"/>
                </a:solidFill>
                <a:effectLst>
                  <a:outerShdw blurRad="38100" dist="38100" dir="2700000" algn="tl">
                    <a:srgbClr val="000000">
                      <a:alpha val="43137"/>
                    </a:srgbClr>
                  </a:outerShdw>
                </a:effectLst>
                <a:uFillTx/>
              </a:defRPr>
            </a:lvl1pPr>
          </a:lstStyle>
          <a:p>
            <a:pPr fontAlgn="base"/>
            <a:r>
              <a:rPr lang="zh-CN" altLang="en-US" sz="9920" strike="noStrike" noProof="1"/>
              <a:t>单击此处编辑母版标题样式</a:t>
            </a:r>
            <a:endParaRPr lang="zh-CN" altLang="en-US" strike="noStrike" noProof="1"/>
          </a:p>
        </p:txBody>
      </p:sp>
      <p:sp>
        <p:nvSpPr>
          <p:cNvPr id="3" name="文本占位符 2"/>
          <p:cNvSpPr>
            <a:spLocks noGrp="1"/>
          </p:cNvSpPr>
          <p:nvPr>
            <p:ph type="body" idx="1"/>
          </p:nvPr>
        </p:nvSpPr>
        <p:spPr>
          <a:xfrm>
            <a:off x="1384687" y="30788334"/>
            <a:ext cx="22430805" cy="7356328"/>
          </a:xfrm>
        </p:spPr>
        <p:txBody>
          <a:bodyPr tIns="38100" rIns="76200" bIns="38100">
            <a:noAutofit/>
          </a:bodyPr>
          <a:lstStyle>
            <a:lvl1pPr marL="0" indent="0" eaLnBrk="1" fontAlgn="auto" latinLnBrk="0" hangingPunct="1">
              <a:buNone/>
              <a:defRPr kumimoji="0" lang="zh-CN" altLang="en-US" sz="4410" b="0" i="0" u="none" strike="noStrike" kern="1200" cap="none" spc="150" normalizeH="0" baseline="0" noProof="1">
                <a:solidFill>
                  <a:schemeClr val="tx1"/>
                </a:solidFill>
                <a:uFillTx/>
                <a:latin typeface="+mn-lt"/>
                <a:ea typeface="+mn-ea"/>
                <a:cs typeface="+mn-cs"/>
                <a:sym typeface="+mn-ea"/>
              </a:defRPr>
            </a:lvl1pPr>
            <a:lvl2pPr marL="1259840" indent="0">
              <a:buNone/>
              <a:defRPr sz="5510">
                <a:solidFill>
                  <a:schemeClr val="tx1">
                    <a:tint val="75000"/>
                  </a:schemeClr>
                </a:solidFill>
              </a:defRPr>
            </a:lvl2pPr>
            <a:lvl3pPr marL="2520315" indent="0">
              <a:buNone/>
              <a:defRPr sz="4960">
                <a:solidFill>
                  <a:schemeClr val="tx1">
                    <a:tint val="75000"/>
                  </a:schemeClr>
                </a:solidFill>
              </a:defRPr>
            </a:lvl3pPr>
            <a:lvl4pPr marL="3780155" indent="0">
              <a:buNone/>
              <a:defRPr sz="4410">
                <a:solidFill>
                  <a:schemeClr val="tx1">
                    <a:tint val="75000"/>
                  </a:schemeClr>
                </a:solidFill>
              </a:defRPr>
            </a:lvl4pPr>
            <a:lvl5pPr marL="5039995" indent="0">
              <a:buNone/>
              <a:defRPr sz="4410">
                <a:solidFill>
                  <a:schemeClr val="tx1">
                    <a:tint val="75000"/>
                  </a:schemeClr>
                </a:solidFill>
              </a:defRPr>
            </a:lvl5pPr>
            <a:lvl6pPr marL="6299835" indent="0">
              <a:buNone/>
              <a:defRPr sz="4410">
                <a:solidFill>
                  <a:schemeClr val="tx1">
                    <a:tint val="75000"/>
                  </a:schemeClr>
                </a:solidFill>
              </a:defRPr>
            </a:lvl6pPr>
            <a:lvl7pPr marL="7560310" indent="0">
              <a:buNone/>
              <a:defRPr sz="4410">
                <a:solidFill>
                  <a:schemeClr val="tx1">
                    <a:tint val="75000"/>
                  </a:schemeClr>
                </a:solidFill>
              </a:defRPr>
            </a:lvl7pPr>
            <a:lvl8pPr marL="8820150" indent="0">
              <a:buNone/>
              <a:defRPr sz="4410">
                <a:solidFill>
                  <a:schemeClr val="tx1">
                    <a:tint val="75000"/>
                  </a:schemeClr>
                </a:solidFill>
              </a:defRPr>
            </a:lvl8pPr>
            <a:lvl9pPr marL="10079990" indent="0">
              <a:buNone/>
              <a:defRPr sz="4410">
                <a:solidFill>
                  <a:schemeClr val="tx1">
                    <a:tint val="75000"/>
                  </a:schemeClr>
                </a:solidFill>
              </a:defRPr>
            </a:lvl9pPr>
          </a:lstStyle>
          <a:p>
            <a:pPr lvl="0" fontAlgn="auto"/>
            <a:r>
              <a:rPr lang="zh-CN" altLang="en-US" sz="441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1384698" y="8844095"/>
            <a:ext cx="10920087" cy="34393702"/>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4" name="内容占位符 3"/>
          <p:cNvSpPr>
            <a:spLocks noGrp="1"/>
          </p:cNvSpPr>
          <p:nvPr>
            <p:ph sz="half" idx="2"/>
          </p:nvPr>
        </p:nvSpPr>
        <p:spPr>
          <a:xfrm>
            <a:off x="12895317" y="8844095"/>
            <a:ext cx="10920087" cy="34393702"/>
          </a:xfrm>
        </p:spPr>
        <p:txBody>
          <a:bodyPr>
            <a:noAutofit/>
          </a:bodyPr>
          <a:lstStyle>
            <a:lvl1pPr>
              <a:defRPr sz="4410">
                <a:solidFill>
                  <a:schemeClr val="tx1">
                    <a:lumMod val="75000"/>
                    <a:lumOff val="25000"/>
                  </a:schemeClr>
                </a:solidFill>
              </a:defRPr>
            </a:lvl1pPr>
            <a:lvl2pPr>
              <a:defRPr sz="4410">
                <a:solidFill>
                  <a:schemeClr val="tx1">
                    <a:lumMod val="75000"/>
                    <a:lumOff val="25000"/>
                  </a:schemeClr>
                </a:solidFill>
              </a:defRPr>
            </a:lvl2pPr>
            <a:lvl3pPr>
              <a:defRPr sz="4410">
                <a:solidFill>
                  <a:schemeClr val="tx1">
                    <a:lumMod val="75000"/>
                    <a:lumOff val="25000"/>
                  </a:schemeClr>
                </a:solidFill>
              </a:defRPr>
            </a:lvl3pPr>
            <a:lvl4pPr>
              <a:defRPr sz="4410">
                <a:solidFill>
                  <a:schemeClr val="tx1">
                    <a:lumMod val="75000"/>
                    <a:lumOff val="25000"/>
                  </a:schemeClr>
                </a:solidFill>
              </a:defRPr>
            </a:lvl4pPr>
            <a:lvl5pPr>
              <a:defRPr sz="4410">
                <a:solidFill>
                  <a:schemeClr val="tx1">
                    <a:lumMod val="75000"/>
                    <a:lumOff val="25000"/>
                  </a:schemeClr>
                </a:solidFill>
              </a:defRPr>
            </a:lvl5pPr>
          </a:lstStyle>
          <a:p>
            <a:pPr lvl="0" fontAlgn="base"/>
            <a:r>
              <a:rPr lang="zh-CN" altLang="en-US" sz="4410" strike="noStrike" noProof="1"/>
              <a:t>单击此处编辑母版文本样式</a:t>
            </a:r>
            <a:endParaRPr lang="zh-CN" altLang="en-US" strike="noStrike" noProof="1"/>
          </a:p>
          <a:p>
            <a:pPr lvl="1" fontAlgn="base"/>
            <a:r>
              <a:rPr lang="zh-CN" altLang="en-US" sz="4410" strike="noStrike" noProof="1"/>
              <a:t>第二级</a:t>
            </a:r>
            <a:endParaRPr lang="zh-CN" altLang="en-US" strike="noStrike" noProof="1"/>
          </a:p>
          <a:p>
            <a:pPr lvl="2" fontAlgn="base"/>
            <a:r>
              <a:rPr lang="zh-CN" altLang="en-US" sz="4410" strike="noStrike" noProof="1"/>
              <a:t>第三级</a:t>
            </a:r>
            <a:endParaRPr lang="zh-CN" altLang="en-US" strike="noStrike" noProof="1"/>
          </a:p>
          <a:p>
            <a:pPr lvl="3" fontAlgn="base"/>
            <a:r>
              <a:rPr lang="zh-CN" altLang="en-US" sz="4410" strike="noStrike" noProof="1"/>
              <a:t>第四级</a:t>
            </a:r>
            <a:endParaRPr lang="zh-CN" altLang="en-US" strike="noStrike" noProof="1"/>
          </a:p>
          <a:p>
            <a:pPr lvl="4" fontAlgn="base"/>
            <a:r>
              <a:rPr lang="zh-CN" altLang="en-US" sz="4410"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1384698" y="8844095"/>
            <a:ext cx="10920087" cy="2600021"/>
          </a:xfrm>
        </p:spPr>
        <p:txBody>
          <a:bodyPr tIns="38100" rIns="76200" bIns="38100">
            <a:noAutofit/>
          </a:bodyPr>
          <a:lstStyle>
            <a:lvl1pPr marL="0" indent="0" eaLnBrk="1" fontAlgn="auto" latinLnBrk="0" hangingPunct="1">
              <a:lnSpc>
                <a:spcPct val="100000"/>
              </a:lnSpc>
              <a:spcAft>
                <a:spcPts val="0"/>
              </a:spcAft>
              <a:buNone/>
              <a:defRPr sz="5510" b="1" u="none" strike="noStrike" kern="1200" cap="none" spc="200" normalizeH="0" baseline="0">
                <a:solidFill>
                  <a:schemeClr val="tx1"/>
                </a:solidFill>
                <a:uFillTx/>
              </a:defRPr>
            </a:lvl1pPr>
            <a:lvl2pPr marL="1259840" indent="0">
              <a:buNone/>
              <a:defRPr sz="5510" b="1"/>
            </a:lvl2pPr>
            <a:lvl3pPr marL="2520315" indent="0">
              <a:buNone/>
              <a:defRPr sz="4960" b="1"/>
            </a:lvl3pPr>
            <a:lvl4pPr marL="3780155" indent="0">
              <a:buNone/>
              <a:defRPr sz="4410" b="1"/>
            </a:lvl4pPr>
            <a:lvl5pPr marL="5039995" indent="0">
              <a:buNone/>
              <a:defRPr sz="4410" b="1"/>
            </a:lvl5pPr>
            <a:lvl6pPr marL="6299835" indent="0">
              <a:buNone/>
              <a:defRPr sz="4410" b="1"/>
            </a:lvl6pPr>
            <a:lvl7pPr marL="7560310" indent="0">
              <a:buNone/>
              <a:defRPr sz="4410" b="1"/>
            </a:lvl7pPr>
            <a:lvl8pPr marL="8820150" indent="0">
              <a:buNone/>
              <a:defRPr sz="4410" b="1"/>
            </a:lvl8pPr>
            <a:lvl9pPr marL="10079990" indent="0">
              <a:buNone/>
              <a:defRPr sz="4410" b="1"/>
            </a:lvl9pPr>
          </a:lstStyle>
          <a:p>
            <a:pPr lvl="0" fontAlgn="auto"/>
            <a:r>
              <a:rPr lang="zh-CN" altLang="en-US" sz="5510" strike="noStrike" noProof="1"/>
              <a:t>单击此处编辑母版文本样式</a:t>
            </a:r>
            <a:endParaRPr lang="zh-CN" altLang="en-US" strike="noStrike" noProof="1"/>
          </a:p>
        </p:txBody>
      </p:sp>
      <p:sp>
        <p:nvSpPr>
          <p:cNvPr id="4" name="内容占位符 3"/>
          <p:cNvSpPr>
            <a:spLocks noGrp="1"/>
          </p:cNvSpPr>
          <p:nvPr>
            <p:ph sz="half" idx="2"/>
          </p:nvPr>
        </p:nvSpPr>
        <p:spPr>
          <a:xfrm>
            <a:off x="1384687" y="12208693"/>
            <a:ext cx="10920000" cy="31065115"/>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12888853" y="8844095"/>
            <a:ext cx="10920087" cy="2600021"/>
          </a:xfrm>
        </p:spPr>
        <p:txBody>
          <a:bodyPr tIns="38100" rIns="76200" bIns="38100">
            <a:noAutofit/>
          </a:bodyPr>
          <a:lstStyle>
            <a:lvl1pPr marL="0" marR="0" lvl="0" indent="0" algn="l" defTabSz="914400" rtl="0" eaLnBrk="1" fontAlgn="auto" latinLnBrk="0" hangingPunct="1">
              <a:lnSpc>
                <a:spcPct val="100000"/>
              </a:lnSpc>
              <a:spcBef>
                <a:spcPts val="5"/>
              </a:spcBef>
              <a:spcAft>
                <a:spcPts val="0"/>
              </a:spcAft>
              <a:buFont typeface="Arial" panose="020B0604020202020204" pitchFamily="34" charset="0"/>
              <a:buNone/>
              <a:defRPr kumimoji="0" lang="zh-CN" altLang="en-US" sz="5510" b="1" i="0" u="none" strike="noStrike" kern="1200" cap="none" spc="200" normalizeH="0" baseline="0" noProof="1" dirty="0">
                <a:solidFill>
                  <a:schemeClr val="tx1"/>
                </a:solidFill>
                <a:uFillTx/>
                <a:latin typeface="+mn-lt"/>
                <a:ea typeface="+mn-ea"/>
                <a:cs typeface="+mn-cs"/>
                <a:sym typeface="+mn-ea"/>
              </a:defRPr>
            </a:lvl1pPr>
            <a:lvl2pPr marL="1259840" indent="0">
              <a:buNone/>
              <a:defRPr sz="5510" b="1"/>
            </a:lvl2pPr>
            <a:lvl3pPr marL="2520315" indent="0">
              <a:buNone/>
              <a:defRPr sz="4960" b="1"/>
            </a:lvl3pPr>
            <a:lvl4pPr marL="3780155" indent="0">
              <a:buNone/>
              <a:defRPr sz="4410" b="1"/>
            </a:lvl4pPr>
            <a:lvl5pPr marL="5039995" indent="0">
              <a:buNone/>
              <a:defRPr sz="4410" b="1"/>
            </a:lvl5pPr>
            <a:lvl6pPr marL="6299835" indent="0">
              <a:buNone/>
              <a:defRPr sz="4410" b="1"/>
            </a:lvl6pPr>
            <a:lvl7pPr marL="7560310" indent="0">
              <a:buNone/>
              <a:defRPr sz="4410" b="1"/>
            </a:lvl7pPr>
            <a:lvl8pPr marL="8820150" indent="0">
              <a:buNone/>
              <a:defRPr sz="4410" b="1"/>
            </a:lvl8pPr>
            <a:lvl9pPr marL="10079990" indent="0">
              <a:buNone/>
              <a:defRPr sz="4410" b="1"/>
            </a:lvl9pPr>
          </a:lstStyle>
          <a:p>
            <a:pPr lvl="0" fontAlgn="auto"/>
            <a:r>
              <a:rPr lang="zh-CN" altLang="en-US" sz="5510"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12888853" y="12208693"/>
            <a:ext cx="10920087" cy="31065115"/>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384698" y="8844095"/>
            <a:ext cx="10920087" cy="34393702"/>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5"/>
              </a:spcBef>
              <a:spcAft>
                <a:spcPts val="1000"/>
              </a:spcAft>
              <a:buFont typeface="Arial" panose="020B0604020202020204" pitchFamily="34" charset="0"/>
              <a:buNone/>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5"/>
              </a:spcBef>
              <a:spcAft>
                <a:spcPts val="1000"/>
              </a:spcAft>
              <a:buClrTx/>
              <a:buSzTx/>
              <a:buFont typeface="Arial" panose="020B0604020202020204" pitchFamily="34" charset="0"/>
              <a:buNone/>
              <a:defRPr/>
            </a:pPr>
            <a:endParaRPr kumimoji="0" lang="zh-CN" altLang="en-US" sz="4410" b="0" i="0" u="none" strike="noStrike" kern="1200" cap="none" spc="15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4" name="文本占位符 3"/>
          <p:cNvSpPr>
            <a:spLocks noGrp="1"/>
          </p:cNvSpPr>
          <p:nvPr>
            <p:ph type="body" sz="half" idx="2"/>
          </p:nvPr>
        </p:nvSpPr>
        <p:spPr>
          <a:xfrm>
            <a:off x="12895416" y="8844095"/>
            <a:ext cx="10920087" cy="34393702"/>
          </a:xfrm>
        </p:spPr>
        <p:txBody>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fontAlgn="auto"/>
            <a:r>
              <a:rPr sz="4410"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849787" y="6500055"/>
            <a:ext cx="1965617" cy="36774694"/>
          </a:xfrm>
        </p:spPr>
        <p:txBody>
          <a:bodyPr vert="eaVert"/>
          <a:lstStyle>
            <a:lvl1pPr marL="0" marR="0" lvl="0" algn="l" defTabSz="914400" rtl="0" eaLnBrk="1" fontAlgn="auto" latinLnBrk="0" hangingPunct="1">
              <a:lnSpc>
                <a:spcPct val="100000"/>
              </a:lnSpc>
              <a:spcAft>
                <a:spcPts val="0"/>
              </a:spcAft>
              <a:buNone/>
              <a:defRPr kumimoji="0" lang="zh-CN" altLang="en-US" sz="6615" b="1" i="0" u="none" strike="noStrike" kern="1200" cap="none" spc="200" normalizeH="0" baseline="0" noProof="1" dirty="0">
                <a:solidFill>
                  <a:schemeClr val="tx1"/>
                </a:solidFill>
                <a:uFillTx/>
                <a:latin typeface="+mj-lt"/>
                <a:ea typeface="+mj-ea"/>
                <a:cs typeface="+mj-cs"/>
                <a:sym typeface="+mn-ea"/>
              </a:defRPr>
            </a:lvl1pPr>
          </a:lstStyle>
          <a:p>
            <a:pPr lvl="0" fontAlgn="auto"/>
            <a:r>
              <a:rPr sz="6615"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1384687" y="6500000"/>
            <a:ext cx="20313988" cy="36774694"/>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xml"/><Relationship Id="rId16" Type="http://schemas.openxmlformats.org/officeDocument/2006/relationships/tags" Target="../tags/tag5.xml"/><Relationship Id="rId15" Type="http://schemas.openxmlformats.org/officeDocument/2006/relationships/tags" Target="../tags/tag4.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050" name="标题占位符 1"/>
          <p:cNvSpPr>
            <a:spLocks noGrp="1"/>
          </p:cNvSpPr>
          <p:nvPr>
            <p:ph type="title"/>
            <p:custDataLst>
              <p:tags r:id="rId12"/>
            </p:custDataLst>
          </p:nvPr>
        </p:nvSpPr>
        <p:spPr>
          <a:xfrm>
            <a:off x="1384300" y="2947988"/>
            <a:ext cx="22431375" cy="4422775"/>
          </a:xfrm>
          <a:prstGeom prst="rect">
            <a:avLst/>
          </a:prstGeom>
          <a:noFill/>
          <a:ln w="9525">
            <a:noFill/>
          </a:ln>
        </p:spPr>
        <p:txBody>
          <a:bodyPr vert="horz" wrap="square" lIns="101600" tIns="38100" rIns="76200" bIns="38100" anchor="ctr"/>
          <a:lstStyle/>
          <a:p>
            <a:pPr lvl="0"/>
            <a:r>
              <a:rPr lang="zh-CN" altLang="en-US"/>
              <a:t>单击此处编辑母版标题样式</a:t>
            </a:r>
            <a:endParaRPr lang="zh-CN" altLang="en-US"/>
          </a:p>
        </p:txBody>
      </p:sp>
      <p:sp>
        <p:nvSpPr>
          <p:cNvPr id="2051" name="文本占位符 2"/>
          <p:cNvSpPr>
            <a:spLocks noGrp="1"/>
          </p:cNvSpPr>
          <p:nvPr>
            <p:ph type="body"/>
            <p:custDataLst>
              <p:tags r:id="rId13"/>
            </p:custDataLst>
          </p:nvPr>
        </p:nvSpPr>
        <p:spPr>
          <a:xfrm>
            <a:off x="1384300" y="8843963"/>
            <a:ext cx="22431375" cy="34393187"/>
          </a:xfrm>
          <a:prstGeom prst="rect">
            <a:avLst/>
          </a:prstGeom>
          <a:noFill/>
          <a:ln w="9525">
            <a:noFill/>
          </a:ln>
        </p:spPr>
        <p:txBody>
          <a:bodyPr vert="horz" wrap="square" lIns="101600" tIns="0" rIns="82550" bIns="0" anchor="t"/>
          <a:lstStyle/>
          <a:p>
            <a:pPr lvl="0"/>
            <a:r>
              <a:rPr lang="zh-CN" altLang="en-US"/>
              <a:t>单击此处编辑母版文本样式</a:t>
            </a:r>
            <a:endParaRPr lang="zh-CN" altLang="en-US"/>
          </a:p>
          <a:p>
            <a:pPr lvl="1" indent="-628650"/>
            <a:r>
              <a:rPr lang="zh-CN" altLang="en-US"/>
              <a:t>第二级</a:t>
            </a:r>
            <a:endParaRPr lang="zh-CN" altLang="en-US"/>
          </a:p>
          <a:p>
            <a:pPr lvl="2" indent="-628650"/>
            <a:r>
              <a:rPr lang="zh-CN" altLang="en-US"/>
              <a:t>第三级</a:t>
            </a:r>
            <a:endParaRPr lang="zh-CN" altLang="en-US"/>
          </a:p>
          <a:p>
            <a:pPr lvl="3" indent="-628650"/>
            <a:r>
              <a:rPr lang="zh-CN" altLang="en-US"/>
              <a:t>第四级</a:t>
            </a:r>
            <a:endParaRPr lang="zh-CN" altLang="en-US"/>
          </a:p>
          <a:p>
            <a:pPr lvl="4" indent="-628650"/>
            <a:r>
              <a:rPr lang="zh-CN" altLang="en-US"/>
              <a:t>第五级</a:t>
            </a:r>
            <a:endParaRPr lang="zh-CN" altLang="en-US"/>
          </a:p>
        </p:txBody>
      </p:sp>
      <p:sp>
        <p:nvSpPr>
          <p:cNvPr id="4" name="日期占位符 3"/>
          <p:cNvSpPr>
            <a:spLocks noGrp="1"/>
          </p:cNvSpPr>
          <p:nvPr>
            <p:ph type="dt" sz="half" idx="2"/>
            <p:custDataLst>
              <p:tags r:id="rId14"/>
            </p:custDataLst>
          </p:nvPr>
        </p:nvSpPr>
        <p:spPr>
          <a:xfrm>
            <a:off x="1817688" y="43332400"/>
            <a:ext cx="5581650" cy="2162175"/>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3305">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15"/>
            </p:custDataLst>
          </p:nvPr>
        </p:nvSpPr>
        <p:spPr>
          <a:xfrm>
            <a:off x="8507413" y="43332400"/>
            <a:ext cx="8185150" cy="2162175"/>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3305">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custDataLst>
              <p:tags r:id="rId16"/>
            </p:custDataLst>
          </p:nvPr>
        </p:nvSpPr>
        <p:spPr>
          <a:xfrm>
            <a:off x="17797463" y="43332400"/>
            <a:ext cx="5580063" cy="2162175"/>
          </a:xfrm>
          <a:prstGeom prst="rect">
            <a:avLst/>
          </a:prstGeom>
        </p:spPr>
        <p:txBody>
          <a:bodyPr vert="horz" wrap="square" lIns="91440" tIns="45720" rIns="91440" bIns="45720" numCol="1" anchor="ctr" anchorCtr="0" compatLnSpc="1"/>
          <a:lstStyle>
            <a:lvl1pPr algn="r">
              <a:defRPr sz="33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fld>
            <a:endParaRPr lang="zh-CN" altLang="en-US" strike="noStrike" noProof="1">
              <a:latin typeface="Arial" panose="020B0604020202020204" pitchFamily="34" charset="0"/>
            </a:endParaRPr>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2519680" rtl="0" eaLnBrk="0" fontAlgn="base" hangingPunct="0">
        <a:spcBef>
          <a:spcPct val="0"/>
        </a:spcBef>
        <a:spcAft>
          <a:spcPct val="0"/>
        </a:spcAft>
        <a:defRPr sz="7700" b="1" kern="1200" spc="200">
          <a:solidFill>
            <a:schemeClr val="tx1"/>
          </a:solidFill>
          <a:latin typeface="+mj-lt"/>
          <a:ea typeface="+mj-ea"/>
          <a:cs typeface="+mj-cs"/>
        </a:defRPr>
      </a:lvl1pPr>
      <a:lvl2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p:titleStyle>
    <p:bodyStyle>
      <a:lvl1pPr marL="628650" indent="-628650" algn="l" defTabSz="2519680" rtl="0" eaLnBrk="0" fontAlgn="base" hangingPunct="0">
        <a:lnSpc>
          <a:spcPct val="130000"/>
        </a:lnSpc>
        <a:spcBef>
          <a:spcPct val="0"/>
        </a:spcBef>
        <a:spcAft>
          <a:spcPts val="1000"/>
        </a:spcAft>
        <a:buFont typeface="Arial" panose="020B0604020202020204" pitchFamily="34" charset="0"/>
        <a:buChar char="•"/>
        <a:defRPr sz="4400" kern="1200" spc="150">
          <a:solidFill>
            <a:schemeClr val="tx1"/>
          </a:solidFill>
          <a:latin typeface="+mn-lt"/>
          <a:ea typeface="+mn-ea"/>
          <a:cs typeface="+mn-cs"/>
        </a:defRPr>
      </a:lvl1pPr>
      <a:lvl2pPr marL="1889125"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2pPr>
      <a:lvl3pPr marL="3149600"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3pPr>
      <a:lvl4pPr marL="4410075"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4pPr>
      <a:lvl5pPr marL="5669280"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5pPr>
      <a:lvl6pPr marL="6929755"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6pPr>
      <a:lvl7pPr marL="819023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7pPr>
      <a:lvl8pPr marL="945007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8pPr>
      <a:lvl9pPr marL="1070991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9pPr>
    </p:bodyStyle>
    <p:otherStyle>
      <a:defPPr>
        <a:defRPr lang="zh-CN"/>
      </a:defPPr>
      <a:lvl1pPr marL="0" algn="l" defTabSz="2520315" rtl="0" eaLnBrk="1" latinLnBrk="0" hangingPunct="1">
        <a:defRPr sz="4960" kern="1200">
          <a:solidFill>
            <a:schemeClr val="tx1"/>
          </a:solidFill>
          <a:latin typeface="+mn-lt"/>
          <a:ea typeface="+mn-ea"/>
          <a:cs typeface="+mn-cs"/>
        </a:defRPr>
      </a:lvl1pPr>
      <a:lvl2pPr marL="1259840" algn="l" defTabSz="2520315" rtl="0" eaLnBrk="1" latinLnBrk="0" hangingPunct="1">
        <a:defRPr sz="4960" kern="1200">
          <a:solidFill>
            <a:schemeClr val="tx1"/>
          </a:solidFill>
          <a:latin typeface="+mn-lt"/>
          <a:ea typeface="+mn-ea"/>
          <a:cs typeface="+mn-cs"/>
        </a:defRPr>
      </a:lvl2pPr>
      <a:lvl3pPr marL="2520315" algn="l" defTabSz="2520315" rtl="0" eaLnBrk="1" latinLnBrk="0" hangingPunct="1">
        <a:defRPr sz="4960" kern="1200">
          <a:solidFill>
            <a:schemeClr val="tx1"/>
          </a:solidFill>
          <a:latin typeface="+mn-lt"/>
          <a:ea typeface="+mn-ea"/>
          <a:cs typeface="+mn-cs"/>
        </a:defRPr>
      </a:lvl3pPr>
      <a:lvl4pPr marL="3780155" algn="l" defTabSz="2520315" rtl="0" eaLnBrk="1" latinLnBrk="0" hangingPunct="1">
        <a:defRPr sz="4960" kern="1200">
          <a:solidFill>
            <a:schemeClr val="tx1"/>
          </a:solidFill>
          <a:latin typeface="+mn-lt"/>
          <a:ea typeface="+mn-ea"/>
          <a:cs typeface="+mn-cs"/>
        </a:defRPr>
      </a:lvl4pPr>
      <a:lvl5pPr marL="5039995" algn="l" defTabSz="2520315" rtl="0" eaLnBrk="1" latinLnBrk="0" hangingPunct="1">
        <a:defRPr sz="4960" kern="1200">
          <a:solidFill>
            <a:schemeClr val="tx1"/>
          </a:solidFill>
          <a:latin typeface="+mn-lt"/>
          <a:ea typeface="+mn-ea"/>
          <a:cs typeface="+mn-cs"/>
        </a:defRPr>
      </a:lvl5pPr>
      <a:lvl6pPr marL="6299835" algn="l" defTabSz="2520315" rtl="0" eaLnBrk="1" latinLnBrk="0" hangingPunct="1">
        <a:defRPr sz="4960" kern="1200">
          <a:solidFill>
            <a:schemeClr val="tx1"/>
          </a:solidFill>
          <a:latin typeface="+mn-lt"/>
          <a:ea typeface="+mn-ea"/>
          <a:cs typeface="+mn-cs"/>
        </a:defRPr>
      </a:lvl6pPr>
      <a:lvl7pPr marL="7560310" algn="l" defTabSz="2520315" rtl="0" eaLnBrk="1" latinLnBrk="0" hangingPunct="1">
        <a:defRPr sz="4960" kern="1200">
          <a:solidFill>
            <a:schemeClr val="tx1"/>
          </a:solidFill>
          <a:latin typeface="+mn-lt"/>
          <a:ea typeface="+mn-ea"/>
          <a:cs typeface="+mn-cs"/>
        </a:defRPr>
      </a:lvl7pPr>
      <a:lvl8pPr marL="8820150" algn="l" defTabSz="2520315" rtl="0" eaLnBrk="1" latinLnBrk="0" hangingPunct="1">
        <a:defRPr sz="4960" kern="1200">
          <a:solidFill>
            <a:schemeClr val="tx1"/>
          </a:solidFill>
          <a:latin typeface="+mn-lt"/>
          <a:ea typeface="+mn-ea"/>
          <a:cs typeface="+mn-cs"/>
        </a:defRPr>
      </a:lvl8pPr>
      <a:lvl9pPr marL="10079990" algn="l" defTabSz="2520315" rtl="0" eaLnBrk="1" latinLnBrk="0" hangingPunct="1">
        <a:defRPr sz="4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image" Target="../media/image1.png"/><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4.png"/><Relationship Id="rId2" Type="http://schemas.openxmlformats.org/officeDocument/2006/relationships/image" Target="../media/image3.png"/><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tags" Target="../tags/tag15.xml"/><Relationship Id="rId10" Type="http://schemas.openxmlformats.org/officeDocument/2006/relationships/image" Target="../media/image5.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7"/>
          <p:cNvSpPr/>
          <p:nvPr/>
        </p:nvSpPr>
        <p:spPr>
          <a:xfrm>
            <a:off x="0" y="0"/>
            <a:ext cx="25204738" cy="549116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sz="1800"/>
          </a:p>
        </p:txBody>
      </p:sp>
      <p:sp>
        <p:nvSpPr>
          <p:cNvPr id="8196" name="object 7"/>
          <p:cNvSpPr/>
          <p:nvPr/>
        </p:nvSpPr>
        <p:spPr>
          <a:xfrm>
            <a:off x="-19050" y="44748450"/>
            <a:ext cx="25204738" cy="204311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sz="1800"/>
          </a:p>
        </p:txBody>
      </p:sp>
      <p:sp>
        <p:nvSpPr>
          <p:cNvPr id="3" name="object 8"/>
          <p:cNvSpPr txBox="1"/>
          <p:nvPr/>
        </p:nvSpPr>
        <p:spPr>
          <a:xfrm>
            <a:off x="2433638" y="45011975"/>
            <a:ext cx="22064663" cy="1863090"/>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pPr algn="r"/>
            <a:r>
              <a:rPr lang="zh-CN" sz="6000" dirty="0">
                <a:solidFill>
                  <a:srgbClr val="CCFFFF"/>
                </a:solidFill>
                <a:ea typeface="黑体" panose="02010609060101010101" pitchFamily="49" charset="-122"/>
                <a:sym typeface="+mn-ea"/>
              </a:rPr>
              <a:t>安宁市</a:t>
            </a:r>
            <a:r>
              <a:rPr lang="zh-CN" sz="6000" dirty="0" smtClean="0">
                <a:solidFill>
                  <a:srgbClr val="CCFFFF"/>
                </a:solidFill>
                <a:ea typeface="黑体" panose="02010609060101010101" pitchFamily="49" charset="-122"/>
                <a:sym typeface="+mn-ea"/>
              </a:rPr>
              <a:t>人民政府</a:t>
            </a:r>
            <a:r>
              <a:rPr lang="zh-CN" altLang="en-US" sz="6000" dirty="0" smtClean="0">
                <a:solidFill>
                  <a:srgbClr val="CCFFFF"/>
                </a:solidFill>
                <a:ea typeface="黑体" panose="02010609060101010101" pitchFamily="49" charset="-122"/>
                <a:sym typeface="+mn-ea"/>
              </a:rPr>
              <a:t>连然</a:t>
            </a:r>
            <a:r>
              <a:rPr lang="zh-CN" sz="6000" dirty="0" smtClean="0">
                <a:solidFill>
                  <a:srgbClr val="CCFFFF"/>
                </a:solidFill>
                <a:ea typeface="黑体" panose="02010609060101010101" pitchFamily="49" charset="-122"/>
                <a:sym typeface="+mn-ea"/>
              </a:rPr>
              <a:t>街道办事处</a:t>
            </a:r>
            <a:r>
              <a:rPr lang="zh-CN" altLang="en-US" sz="6000" dirty="0" smtClean="0">
                <a:solidFill>
                  <a:srgbClr val="CCFFFF"/>
                </a:solidFill>
                <a:ea typeface="黑体" panose="02010609060101010101" pitchFamily="49" charset="-122"/>
                <a:sym typeface="+mn-ea"/>
              </a:rPr>
              <a:t> </a:t>
            </a:r>
            <a:r>
              <a:rPr lang="zh-CN" sz="6000" dirty="0">
                <a:solidFill>
                  <a:srgbClr val="CCFFFF"/>
                </a:solidFill>
                <a:ea typeface="黑体" panose="02010609060101010101" pitchFamily="49" charset="-122"/>
                <a:sym typeface="+mn-ea"/>
              </a:rPr>
              <a:t>安宁市自然资源局</a:t>
            </a:r>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a:p>
            <a:pPr algn="r" fontAlgn="base"/>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p:txBody>
      </p:sp>
      <p:sp>
        <p:nvSpPr>
          <p:cNvPr id="13" name="object 8"/>
          <p:cNvSpPr txBox="1"/>
          <p:nvPr/>
        </p:nvSpPr>
        <p:spPr>
          <a:xfrm>
            <a:off x="320992" y="357476"/>
            <a:ext cx="24557990" cy="4003675"/>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pPr>
              <a:lnSpc>
                <a:spcPct val="120000"/>
              </a:lnSpc>
            </a:pPr>
            <a:r>
              <a:rPr lang="zh-CN" altLang="en-US" sz="7200" dirty="0">
                <a:solidFill>
                  <a:srgbClr val="CCFFFF"/>
                </a:solidFill>
                <a:ea typeface="黑体" panose="02010609060101010101" pitchFamily="49" charset="-122"/>
                <a:sym typeface="+mn-ea"/>
              </a:rPr>
              <a:t>《</a:t>
            </a:r>
            <a:r>
              <a:rPr lang="zh-CN" altLang="en-US" sz="7200" dirty="0">
                <a:solidFill>
                  <a:srgbClr val="CCFFFF"/>
                </a:solidFill>
                <a:ea typeface="黑体" panose="02010609060101010101" pitchFamily="49" charset="-122"/>
                <a:sym typeface="+mn-ea"/>
              </a:rPr>
              <a:t>安宁市和平-武家庄单元HP3、HP4图则局部地块控制性详细规划修改方案</a:t>
            </a:r>
            <a:r>
              <a:rPr lang="zh-CN" altLang="en-US" sz="7200" dirty="0">
                <a:solidFill>
                  <a:srgbClr val="CCFFFF"/>
                </a:solidFill>
                <a:ea typeface="黑体" panose="02010609060101010101" pitchFamily="49" charset="-122"/>
                <a:sym typeface="+mn-ea"/>
              </a:rPr>
              <a:t>》</a:t>
            </a:r>
            <a:endParaRPr lang="zh-CN" altLang="en-US" sz="7200" dirty="0">
              <a:solidFill>
                <a:srgbClr val="CCFFFF"/>
              </a:solidFill>
              <a:ea typeface="黑体" panose="02010609060101010101" pitchFamily="49" charset="-122"/>
              <a:sym typeface="+mn-ea"/>
            </a:endParaRPr>
          </a:p>
          <a:p>
            <a:pPr>
              <a:lnSpc>
                <a:spcPct val="120000"/>
              </a:lnSpc>
            </a:pPr>
            <a:r>
              <a:rPr lang="zh-CN" altLang="en-US" sz="7200" dirty="0">
                <a:solidFill>
                  <a:srgbClr val="CCFFFF"/>
                </a:solidFill>
                <a:ea typeface="黑体" panose="02010609060101010101" pitchFamily="49" charset="-122"/>
                <a:sym typeface="+mn-ea"/>
              </a:rPr>
              <a:t>公示暨征求利害关系人意见的公告</a:t>
            </a:r>
            <a:endParaRPr kumimoji="0" lang="zh-CN" altLang="en-US" sz="7200" b="0" i="0" u="none" strike="noStrike" kern="1200" cap="none" normalizeH="0" baseline="0" dirty="0">
              <a:solidFill>
                <a:srgbClr val="CCFFFF"/>
              </a:solidFill>
              <a:effectLst>
                <a:outerShdw blurRad="38100" dist="38100" dir="2700000" algn="tl">
                  <a:srgbClr val="000000">
                    <a:alpha val="43137"/>
                  </a:srgbClr>
                </a:outerShdw>
              </a:effectLst>
              <a:latin typeface="+mj-lt"/>
              <a:ea typeface="黑体" panose="02010609060101010101" pitchFamily="49" charset="-122"/>
              <a:cs typeface="+mj-cs"/>
              <a:sym typeface="+mn-ea"/>
            </a:endParaRPr>
          </a:p>
        </p:txBody>
      </p:sp>
      <p:sp>
        <p:nvSpPr>
          <p:cNvPr id="9" name="文本框 8"/>
          <p:cNvSpPr txBox="1"/>
          <p:nvPr/>
        </p:nvSpPr>
        <p:spPr>
          <a:xfrm>
            <a:off x="3609695" y="5814810"/>
            <a:ext cx="20160774" cy="9050020"/>
          </a:xfrm>
          <a:prstGeom prst="rect">
            <a:avLst/>
          </a:prstGeom>
          <a:noFill/>
        </p:spPr>
        <p:txBody>
          <a:bodyPr wrap="square" rtlCol="0">
            <a:spAutoFit/>
          </a:bodyPr>
          <a:lstStyle/>
          <a:p>
            <a:pPr marL="0" lvl="1" indent="-3599815">
              <a:lnSpc>
                <a:spcPct val="130000"/>
              </a:lnSpc>
            </a:pPr>
            <a:r>
              <a:rPr lang="zh-CN" altLang="en-US" sz="3200" dirty="0">
                <a:latin typeface="+mj-ea"/>
                <a:ea typeface="+mj-ea"/>
              </a:rPr>
              <a:t> 《</a:t>
            </a:r>
            <a:r>
              <a:rPr lang="zh-CN" altLang="en-US" sz="3200" dirty="0">
                <a:latin typeface="+mj-ea"/>
                <a:ea typeface="+mj-ea"/>
                <a:sym typeface="+mn-ea"/>
              </a:rPr>
              <a:t>安宁市和平-武家庄单元HP3、HP4图则局部地块控制性详细规划修改方案</a:t>
            </a:r>
            <a:r>
              <a:rPr lang="zh-CN" altLang="en-US" sz="3200" dirty="0">
                <a:latin typeface="+mj-ea"/>
                <a:ea typeface="+mj-ea"/>
              </a:rPr>
              <a:t>》经</a:t>
            </a:r>
            <a:r>
              <a:rPr sz="32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2025年安宁市国土空间规划和土地矿产储备委员会第9次会议审议</a:t>
            </a:r>
            <a:r>
              <a:rPr lang="zh-CN" altLang="en-US" sz="3200" dirty="0">
                <a:latin typeface="+mj-ea"/>
                <a:ea typeface="+mj-ea"/>
              </a:rPr>
              <a:t>通过，现按相关规定进行公示。</a:t>
            </a:r>
            <a:endParaRPr lang="zh-CN" altLang="en-US" sz="3200" dirty="0">
              <a:latin typeface="+mj-ea"/>
              <a:ea typeface="+mj-ea"/>
            </a:endParaRPr>
          </a:p>
          <a:p>
            <a:pPr marL="0" lvl="1" indent="-3599815" algn="just">
              <a:lnSpc>
                <a:spcPct val="130000"/>
              </a:lnSpc>
            </a:pPr>
            <a:r>
              <a:rPr lang="zh-CN" altLang="en-US" sz="3200" dirty="0">
                <a:latin typeface="+mj-ea"/>
                <a:ea typeface="+mj-ea"/>
              </a:rPr>
              <a:t>根据《昆明市详细规划管理规定》等相关法律、法规要求，现</a:t>
            </a:r>
            <a:r>
              <a:rPr lang="zh-CN" altLang="en-US" sz="3200" dirty="0" smtClean="0">
                <a:latin typeface="+mj-ea"/>
                <a:ea typeface="+mj-ea"/>
              </a:rPr>
              <a:t>就</a:t>
            </a:r>
            <a:r>
              <a:rPr lang="zh-CN" altLang="en-US" sz="3200" dirty="0">
                <a:latin typeface="+mj-ea"/>
                <a:ea typeface="+mj-ea"/>
                <a:sym typeface="+mn-ea"/>
              </a:rPr>
              <a:t> 《</a:t>
            </a:r>
            <a:r>
              <a:rPr lang="zh-CN" altLang="en-US" sz="3200" dirty="0">
                <a:latin typeface="+mj-ea"/>
                <a:ea typeface="+mj-ea"/>
                <a:sym typeface="+mn-ea"/>
              </a:rPr>
              <a:t>安宁市和平-武家庄单元HP3、HP4图则局部地块控制性详细规划修改方案</a:t>
            </a:r>
            <a:r>
              <a:rPr lang="zh-CN" altLang="en-US" sz="3200" dirty="0">
                <a:latin typeface="+mj-ea"/>
                <a:ea typeface="+mj-ea"/>
                <a:sym typeface="+mn-ea"/>
              </a:rPr>
              <a:t>》</a:t>
            </a:r>
            <a:r>
              <a:rPr lang="zh-CN" altLang="en-US" sz="3200" dirty="0" smtClean="0">
                <a:latin typeface="+mj-ea"/>
                <a:ea typeface="+mj-ea"/>
              </a:rPr>
              <a:t>征求</a:t>
            </a:r>
            <a:r>
              <a:rPr lang="zh-CN" altLang="en-US" sz="3200" dirty="0">
                <a:latin typeface="+mj-ea"/>
                <a:ea typeface="+mj-ea"/>
              </a:rPr>
              <a:t>规划地段内利害关系人意见，公示期间如有意见或建议，可向我局依法行使陈述、申辩以及申请听证等权利。逾期不申报的，视为放弃上述权利。凡与本次规划地段内有利害关系的公民、法人以及其他组织，提交意见的同时应当提交本人身份证明文件以及证明利害关系存在的证据材料（包括但不限于不动产权证等）。</a:t>
            </a:r>
            <a:endParaRPr lang="zh-CN" altLang="en-US" sz="3200" dirty="0">
              <a:latin typeface="+mj-ea"/>
              <a:ea typeface="+mj-ea"/>
            </a:endParaRPr>
          </a:p>
          <a:p>
            <a:pPr marL="0" lvl="1" indent="-457200" algn="just">
              <a:lnSpc>
                <a:spcPct val="130000"/>
              </a:lnSpc>
            </a:pPr>
            <a:endParaRPr lang="zh-CN" altLang="en-US" sz="3200" dirty="0">
              <a:latin typeface="+mj-ea"/>
              <a:ea typeface="+mj-ea"/>
            </a:endParaRPr>
          </a:p>
          <a:p>
            <a:pPr marL="0" lvl="1" indent="-457200" algn="just">
              <a:lnSpc>
                <a:spcPct val="130000"/>
              </a:lnSpc>
            </a:pPr>
            <a:r>
              <a:rPr lang="zh-CN" altLang="en-US" sz="3200" dirty="0">
                <a:latin typeface="+mj-ea"/>
                <a:ea typeface="+mj-ea"/>
              </a:rPr>
              <a:t>安宁市人民政府门户网站、项目现场、安宁市自然资源局公示栏、</a:t>
            </a:r>
            <a:r>
              <a:rPr lang="zh-CN" altLang="en-US" sz="3200" dirty="0">
                <a:latin typeface="+mj-ea"/>
                <a:ea typeface="+mj-ea"/>
                <a:sym typeface="+mn-ea"/>
              </a:rPr>
              <a:t>安宁市</a:t>
            </a:r>
            <a:r>
              <a:rPr lang="zh-CN" altLang="en-US" sz="3200" dirty="0" smtClean="0">
                <a:latin typeface="+mj-ea"/>
                <a:ea typeface="+mj-ea"/>
                <a:sym typeface="+mn-ea"/>
              </a:rPr>
              <a:t>人民政府连然街道办事处</a:t>
            </a:r>
            <a:r>
              <a:rPr lang="zh-CN" altLang="en-US" sz="3200" dirty="0">
                <a:latin typeface="+mj-ea"/>
                <a:ea typeface="+mj-ea"/>
              </a:rPr>
              <a:t>公示栏</a:t>
            </a:r>
            <a:endParaRPr lang="zh-CN" altLang="en-US" sz="3200" dirty="0">
              <a:latin typeface="+mj-ea"/>
              <a:ea typeface="+mj-ea"/>
            </a:endParaRPr>
          </a:p>
          <a:p>
            <a:pPr marL="0" lvl="1" indent="-457200" algn="just">
              <a:lnSpc>
                <a:spcPct val="130000"/>
              </a:lnSpc>
            </a:pPr>
            <a:endParaRPr lang="zh-CN" altLang="en-US" sz="3200" dirty="0">
              <a:latin typeface="+mj-ea"/>
              <a:ea typeface="+mj-ea"/>
            </a:endParaRPr>
          </a:p>
          <a:p>
            <a:pPr algn="just">
              <a:lnSpc>
                <a:spcPct val="130000"/>
              </a:lnSpc>
            </a:pPr>
            <a:r>
              <a:rPr lang="en-US" altLang="zh-CN" sz="3200" dirty="0">
                <a:latin typeface="+mj-ea"/>
                <a:ea typeface="+mj-ea"/>
              </a:rPr>
              <a:t>30</a:t>
            </a:r>
            <a:r>
              <a:rPr lang="zh-CN" altLang="en-US" sz="3200" dirty="0">
                <a:latin typeface="+mj-ea"/>
                <a:ea typeface="+mj-ea"/>
              </a:rPr>
              <a:t>日（</a:t>
            </a:r>
            <a:r>
              <a:rPr lang="zh-CN" altLang="en-US" sz="3200" dirty="0" smtClean="0">
                <a:latin typeface="+mj-ea"/>
                <a:ea typeface="+mj-ea"/>
              </a:rPr>
              <a:t>2026年</a:t>
            </a:r>
            <a:r>
              <a:rPr lang="en-US" altLang="zh-CN" sz="3200" dirty="0" smtClean="0">
                <a:latin typeface="+mj-ea"/>
                <a:ea typeface="+mj-ea"/>
              </a:rPr>
              <a:t>7</a:t>
            </a:r>
            <a:r>
              <a:rPr lang="zh-CN" altLang="en-US" sz="3200" dirty="0" smtClean="0">
                <a:latin typeface="+mj-ea"/>
                <a:ea typeface="+mj-ea"/>
              </a:rPr>
              <a:t>月</a:t>
            </a:r>
            <a:r>
              <a:rPr lang="en-US" altLang="zh-CN" sz="3200" dirty="0" smtClean="0">
                <a:latin typeface="+mj-ea"/>
                <a:ea typeface="+mj-ea"/>
              </a:rPr>
              <a:t>3</a:t>
            </a:r>
            <a:r>
              <a:rPr lang="zh-CN" altLang="en-US" sz="3200" dirty="0" smtClean="0">
                <a:latin typeface="+mj-ea"/>
                <a:ea typeface="+mj-ea"/>
              </a:rPr>
              <a:t>日</a:t>
            </a:r>
            <a:r>
              <a:rPr lang="zh-CN" altLang="en-US" sz="3200" dirty="0">
                <a:latin typeface="+mj-ea"/>
                <a:ea typeface="+mj-ea"/>
              </a:rPr>
              <a:t>-</a:t>
            </a:r>
            <a:r>
              <a:rPr lang="zh-CN" altLang="en-US" sz="3200" dirty="0" smtClean="0">
                <a:latin typeface="+mj-ea"/>
                <a:ea typeface="+mj-ea"/>
              </a:rPr>
              <a:t>2026年</a:t>
            </a:r>
            <a:r>
              <a:rPr lang="en-US" altLang="zh-CN" sz="3200" dirty="0" smtClean="0">
                <a:latin typeface="+mj-ea"/>
                <a:ea typeface="+mj-ea"/>
              </a:rPr>
              <a:t>8</a:t>
            </a:r>
            <a:r>
              <a:rPr lang="zh-CN" altLang="en-US" sz="3200" dirty="0" smtClean="0">
                <a:latin typeface="+mj-ea"/>
                <a:ea typeface="+mj-ea"/>
              </a:rPr>
              <a:t>月</a:t>
            </a:r>
            <a:r>
              <a:rPr lang="en-US" altLang="zh-CN" sz="3200" dirty="0" smtClean="0">
                <a:latin typeface="+mj-ea"/>
                <a:ea typeface="+mj-ea"/>
              </a:rPr>
              <a:t>2</a:t>
            </a:r>
            <a:r>
              <a:rPr lang="zh-CN" altLang="en-US" sz="3200" dirty="0" smtClean="0">
                <a:latin typeface="+mj-ea"/>
                <a:ea typeface="+mj-ea"/>
              </a:rPr>
              <a:t>日</a:t>
            </a:r>
            <a:r>
              <a:rPr lang="zh-CN" altLang="en-US" sz="3200" dirty="0">
                <a:latin typeface="+mj-ea"/>
                <a:ea typeface="+mj-ea"/>
              </a:rPr>
              <a:t>）</a:t>
            </a:r>
            <a:endParaRPr lang="zh-CN" altLang="en-US" sz="3200" dirty="0">
              <a:latin typeface="+mj-ea"/>
              <a:ea typeface="+mj-ea"/>
            </a:endParaRPr>
          </a:p>
          <a:p>
            <a:pPr marL="0" lvl="1" indent="-457200" algn="just">
              <a:lnSpc>
                <a:spcPct val="130000"/>
              </a:lnSpc>
            </a:pPr>
            <a:r>
              <a:rPr lang="zh-CN" altLang="en-US" sz="3200" dirty="0">
                <a:latin typeface="+mj-ea"/>
                <a:ea typeface="+mj-ea"/>
              </a:rPr>
              <a:t>若需对本规划提交意见的，应在公示期内进行反馈，反馈方式如下：</a:t>
            </a:r>
            <a:endParaRPr lang="zh-CN" altLang="en-US" sz="3200" dirty="0">
              <a:latin typeface="+mj-ea"/>
              <a:ea typeface="+mj-ea"/>
            </a:endParaRPr>
          </a:p>
          <a:p>
            <a:pPr marL="0" lvl="1" indent="-457200" algn="just">
              <a:lnSpc>
                <a:spcPct val="130000"/>
              </a:lnSpc>
            </a:pPr>
            <a:r>
              <a:rPr lang="zh-CN" altLang="en-US" sz="3200" dirty="0">
                <a:latin typeface="+mj-ea"/>
                <a:ea typeface="+mj-ea"/>
              </a:rPr>
              <a:t>1、书面反馈意见，请将书面意见邮寄至云南省安宁市自然资源局（宁湖大厦22楼）。</a:t>
            </a:r>
            <a:endParaRPr lang="zh-CN" altLang="en-US" sz="3200" dirty="0">
              <a:latin typeface="+mj-ea"/>
              <a:ea typeface="+mj-ea"/>
            </a:endParaRPr>
          </a:p>
          <a:p>
            <a:pPr marL="0" lvl="1" indent="-457200" algn="just">
              <a:lnSpc>
                <a:spcPct val="130000"/>
              </a:lnSpc>
            </a:pPr>
            <a:r>
              <a:rPr lang="zh-CN" altLang="en-US" sz="3200" dirty="0">
                <a:latin typeface="+mj-ea"/>
                <a:ea typeface="+mj-ea"/>
              </a:rPr>
              <a:t>2、若存在疑问，请拨打安宁市自然资源局联系电话0871-68697188。</a:t>
            </a:r>
            <a:endParaRPr lang="zh-CN" altLang="en-US" sz="3200" dirty="0">
              <a:latin typeface="+mj-ea"/>
              <a:ea typeface="+mj-ea"/>
            </a:endParaRPr>
          </a:p>
        </p:txBody>
      </p:sp>
      <p:sp>
        <p:nvSpPr>
          <p:cNvPr id="5" name="文本框 4"/>
          <p:cNvSpPr txBox="1"/>
          <p:nvPr/>
        </p:nvSpPr>
        <p:spPr>
          <a:xfrm>
            <a:off x="628650" y="43870880"/>
            <a:ext cx="11403965" cy="604520"/>
          </a:xfrm>
          <a:prstGeom prst="rect">
            <a:avLst/>
          </a:prstGeom>
        </p:spPr>
        <p:txBody>
          <a:bodyPr>
            <a:noAutofit/>
          </a:bodyPr>
          <a:lstStyle/>
          <a:p>
            <a:r>
              <a:rPr lang="zh-CN" altLang="en-US" sz="4000" dirty="0">
                <a:latin typeface="+mj-ea"/>
                <a:ea typeface="+mj-ea"/>
              </a:rPr>
              <a:t>备注：详情请登录安宁市人民政府门户网站查询。</a:t>
            </a:r>
            <a:endParaRPr lang="zh-CN" altLang="en-US" sz="4000" dirty="0">
              <a:latin typeface="+mj-ea"/>
              <a:ea typeface="+mj-ea"/>
            </a:endParaRPr>
          </a:p>
        </p:txBody>
      </p:sp>
      <p:sp>
        <p:nvSpPr>
          <p:cNvPr id="22" name="文本框 21"/>
          <p:cNvSpPr txBox="1"/>
          <p:nvPr/>
        </p:nvSpPr>
        <p:spPr>
          <a:xfrm>
            <a:off x="1565794" y="5805636"/>
            <a:ext cx="2232484" cy="7770495"/>
          </a:xfrm>
          <a:prstGeom prst="rect">
            <a:avLst/>
          </a:prstGeom>
          <a:noFill/>
        </p:spPr>
        <p:txBody>
          <a:bodyPr wrap="square" rtlCol="0">
            <a:spAutoFit/>
          </a:bodyPr>
          <a:lstStyle/>
          <a:p>
            <a:pPr marL="0" lvl="1" indent="-3599815">
              <a:lnSpc>
                <a:spcPct val="130000"/>
              </a:lnSpc>
            </a:pPr>
            <a:r>
              <a:rPr lang="zh-CN" altLang="en-US" sz="3200" dirty="0">
                <a:latin typeface="+mj-ea"/>
                <a:ea typeface="+mj-ea"/>
              </a:rPr>
              <a:t>公示说明：</a:t>
            </a:r>
            <a:endParaRPr lang="en-US" altLang="zh-CN" sz="3200" dirty="0">
              <a:latin typeface="+mj-ea"/>
              <a:ea typeface="+mj-ea"/>
            </a:endParaRPr>
          </a:p>
          <a:p>
            <a:pPr marL="0" lvl="1" indent="-3599815">
              <a:lnSpc>
                <a:spcPct val="130000"/>
              </a:lnSpc>
            </a:pPr>
            <a:endParaRPr lang="en-US" altLang="zh-CN" sz="3200" dirty="0">
              <a:latin typeface="+mj-ea"/>
              <a:ea typeface="+mj-ea"/>
            </a:endParaRPr>
          </a:p>
          <a:p>
            <a:pPr marL="0" lvl="1" indent="-3599815">
              <a:lnSpc>
                <a:spcPct val="130000"/>
              </a:lnSpc>
            </a:pPr>
            <a:endParaRPr lang="en-US" altLang="zh-CN" sz="3200" dirty="0">
              <a:latin typeface="+mj-ea"/>
              <a:ea typeface="+mj-ea"/>
            </a:endParaRPr>
          </a:p>
          <a:p>
            <a:pPr marL="0" lvl="1" indent="-3599815">
              <a:lnSpc>
                <a:spcPct val="130000"/>
              </a:lnSpc>
            </a:pPr>
            <a:endParaRPr lang="en-US" altLang="zh-CN" sz="3200" dirty="0">
              <a:latin typeface="+mj-ea"/>
              <a:ea typeface="+mj-ea"/>
            </a:endParaRPr>
          </a:p>
          <a:p>
            <a:pPr marL="0" lvl="1" indent="-3599815">
              <a:lnSpc>
                <a:spcPct val="130000"/>
              </a:lnSpc>
            </a:pPr>
            <a:endParaRPr lang="en-US" altLang="zh-CN" sz="3200" dirty="0">
              <a:latin typeface="+mj-ea"/>
              <a:ea typeface="+mj-ea"/>
            </a:endParaRPr>
          </a:p>
          <a:p>
            <a:pPr marL="0" lvl="1" indent="-3599815">
              <a:lnSpc>
                <a:spcPct val="130000"/>
              </a:lnSpc>
            </a:pPr>
            <a:endParaRPr lang="en-US" altLang="zh-CN" sz="3200" dirty="0">
              <a:latin typeface="+mj-ea"/>
              <a:ea typeface="+mj-ea"/>
            </a:endParaRPr>
          </a:p>
          <a:p>
            <a:pPr marL="0" lvl="1" indent="-3599815">
              <a:lnSpc>
                <a:spcPct val="130000"/>
              </a:lnSpc>
            </a:pPr>
            <a:endParaRPr lang="en-US" altLang="zh-CN" sz="3200" dirty="0">
              <a:latin typeface="+mj-ea"/>
              <a:ea typeface="+mj-ea"/>
            </a:endParaRPr>
          </a:p>
          <a:p>
            <a:pPr marL="0" lvl="1" indent="-3599815">
              <a:lnSpc>
                <a:spcPct val="130000"/>
              </a:lnSpc>
            </a:pPr>
            <a:endParaRPr lang="en-US" altLang="zh-CN" sz="3200" dirty="0">
              <a:latin typeface="+mj-ea"/>
              <a:ea typeface="+mj-ea"/>
            </a:endParaRPr>
          </a:p>
          <a:p>
            <a:pPr marL="0" lvl="1" indent="-3599815">
              <a:lnSpc>
                <a:spcPct val="130000"/>
              </a:lnSpc>
            </a:pPr>
            <a:r>
              <a:rPr lang="zh-CN" altLang="en-US" sz="3200" dirty="0">
                <a:latin typeface="+mj-ea"/>
                <a:ea typeface="+mj-ea"/>
              </a:rPr>
              <a:t>公示途径：</a:t>
            </a:r>
            <a:endParaRPr lang="zh-CN" altLang="en-US" sz="3200" dirty="0">
              <a:latin typeface="+mj-ea"/>
              <a:ea typeface="+mj-ea"/>
            </a:endParaRPr>
          </a:p>
          <a:p>
            <a:pPr marL="0" lvl="1" indent="-457200">
              <a:lnSpc>
                <a:spcPct val="130000"/>
              </a:lnSpc>
            </a:pPr>
            <a:endParaRPr lang="en-US" altLang="zh-CN" sz="3200" dirty="0">
              <a:latin typeface="+mj-ea"/>
              <a:ea typeface="+mj-ea"/>
            </a:endParaRPr>
          </a:p>
          <a:p>
            <a:pPr marL="0" lvl="1" indent="-457200">
              <a:lnSpc>
                <a:spcPct val="130000"/>
              </a:lnSpc>
            </a:pPr>
            <a:r>
              <a:rPr lang="zh-CN" altLang="en-US" sz="3200" dirty="0">
                <a:latin typeface="+mj-ea"/>
                <a:ea typeface="+mj-ea"/>
              </a:rPr>
              <a:t>公示时间：</a:t>
            </a:r>
            <a:endParaRPr lang="en-US" altLang="zh-CN" sz="3200" dirty="0">
              <a:latin typeface="+mj-ea"/>
              <a:ea typeface="+mj-ea"/>
            </a:endParaRPr>
          </a:p>
          <a:p>
            <a:pPr marL="0" lvl="1" indent="-457200">
              <a:lnSpc>
                <a:spcPct val="130000"/>
              </a:lnSpc>
            </a:pPr>
            <a:r>
              <a:rPr lang="zh-CN" altLang="en-US" sz="3200" dirty="0">
                <a:latin typeface="+mj-ea"/>
                <a:ea typeface="+mj-ea"/>
              </a:rPr>
              <a:t>意见反馈：</a:t>
            </a:r>
            <a:endParaRPr lang="zh-CN" altLang="en-US" sz="3200" dirty="0">
              <a:latin typeface="+mj-ea"/>
              <a:ea typeface="+mj-ea"/>
            </a:endParaRPr>
          </a:p>
        </p:txBody>
      </p:sp>
      <p:graphicFrame>
        <p:nvGraphicFramePr>
          <p:cNvPr id="4" name="table 16"/>
          <p:cNvGraphicFramePr>
            <a:graphicFrameLocks noGrp="1"/>
          </p:cNvGraphicFramePr>
          <p:nvPr>
            <p:custDataLst>
              <p:tags r:id="rId1"/>
            </p:custDataLst>
          </p:nvPr>
        </p:nvGraphicFramePr>
        <p:xfrm>
          <a:off x="798830" y="16475075"/>
          <a:ext cx="23743285" cy="6379845"/>
        </p:xfrm>
        <a:graphic>
          <a:graphicData uri="http://schemas.openxmlformats.org/drawingml/2006/table">
            <a:tbl>
              <a:tblPr/>
              <a:tblGrid>
                <a:gridCol w="23743285"/>
              </a:tblGrid>
              <a:tr h="6379845">
                <a:tc>
                  <a:txBody>
                    <a:bodyPr/>
                    <a:lstStyle/>
                    <a:p>
                      <a:pPr algn="l" rtl="0" eaLnBrk="0">
                        <a:lnSpc>
                          <a:spcPct val="100000"/>
                        </a:lnSpc>
                      </a:pPr>
                      <a:endParaRPr sz="1000" dirty="0">
                        <a:latin typeface="Arial" panose="020B0604020202020204"/>
                        <a:ea typeface="Arial" panose="020B0604020202020204"/>
                        <a:cs typeface="Arial" panose="020B0604020202020204"/>
                      </a:endParaRPr>
                    </a:p>
                    <a:p>
                      <a:pPr indent="0" algn="l" rtl="0" eaLnBrk="0" fontAlgn="auto">
                        <a:lnSpc>
                          <a:spcPct val="150000"/>
                        </a:lnSpc>
                      </a:pPr>
                      <a:r>
                        <a:rPr 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    </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规划范围北侧现有一处工业用地，于2023年办理了不动产权证，上版控规中规划用途与产权证用途不一致。因此，为落实</a:t>
                      </a:r>
                      <a:r>
                        <a:rPr 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现有土地权属</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优化用地布局，提高土地集约节约利用水平，开展</a:t>
                      </a:r>
                      <a:r>
                        <a:rPr 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局部地块的</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规划调整。</a:t>
                      </a:r>
                      <a:endPar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endParaRPr>
                    </a:p>
                    <a:p>
                      <a:pPr defTabSz="914400" fontAlgn="auto">
                        <a:lnSpc>
                          <a:spcPct val="150000"/>
                        </a:lnSpc>
                        <a:tabLst>
                          <a:tab pos="469900" algn="l"/>
                          <a:tab pos="469900" algn="l"/>
                        </a:tabLst>
                      </a:pPr>
                      <a:r>
                        <a:rPr 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   </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《安宁和平片区控制性详细规划HP3、HP4图则局部地块修改方案》于</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202</a:t>
                      </a:r>
                      <a:r>
                        <a:rPr 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5</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年</a:t>
                      </a:r>
                      <a:r>
                        <a:rPr 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7</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月29日-2026年</a:t>
                      </a:r>
                      <a:r>
                        <a:rPr 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8</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月28日进行第一次批前公示。后续控规入库过程中由于政策变化，商业和物流仓储不能按选择性兼容入库，只能按混合兼容入库，因此进行第二轮批前公示。</a:t>
                      </a:r>
                      <a:endPar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endParaRPr>
                    </a:p>
                    <a:p>
                      <a:pPr defTabSz="914400" fontAlgn="auto">
                        <a:lnSpc>
                          <a:spcPct val="150000"/>
                        </a:lnSpc>
                        <a:tabLst>
                          <a:tab pos="469900" algn="l"/>
                          <a:tab pos="469900" algn="l"/>
                        </a:tabLst>
                      </a:pP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    目前《安宁和平片区控制性详细规划HP3、HP4图则局部地块修改方案》已通过2025年安宁市国土空间规划和土地矿产储备委员会第9次会议审议，该修改方案已完成前期审查工作，现按相关规定进行批前公示。</a:t>
                      </a:r>
                      <a:endPar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vert="horz">
                    <a:lnL>
                      <a:noFill/>
                    </a:lnL>
                    <a:lnR>
                      <a:noFill/>
                    </a:lnR>
                    <a:lnT>
                      <a:noFill/>
                    </a:lnT>
                    <a:lnB>
                      <a:noFill/>
                    </a:lnB>
                  </a:tcPr>
                </a:tc>
              </a:tr>
            </a:tbl>
          </a:graphicData>
        </a:graphic>
      </p:graphicFrame>
      <p:sp>
        <p:nvSpPr>
          <p:cNvPr id="36" name="textbox 36"/>
          <p:cNvSpPr/>
          <p:nvPr/>
        </p:nvSpPr>
        <p:spPr>
          <a:xfrm>
            <a:off x="754951" y="15764739"/>
            <a:ext cx="3649979" cy="722630"/>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Arial" panose="020B0604020202020204"/>
              <a:ea typeface="Arial" panose="020B0604020202020204"/>
              <a:cs typeface="Arial" panose="020B0604020202020204"/>
            </a:endParaRPr>
          </a:p>
          <a:p>
            <a:pPr marL="12700" algn="l" rtl="0" eaLnBrk="0">
              <a:lnSpc>
                <a:spcPct val="97000"/>
              </a:lnSpc>
            </a:pPr>
            <a:r>
              <a:rPr sz="4700" kern="0" spc="5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一、项目背景</a:t>
            </a:r>
            <a:endParaRPr sz="4700" dirty="0">
              <a:latin typeface="黑体" panose="02010609060101010101" pitchFamily="49" charset="-122"/>
              <a:ea typeface="黑体" panose="02010609060101010101" pitchFamily="49" charset="-122"/>
              <a:cs typeface="黑体" panose="02010609060101010101" pitchFamily="49" charset="-122"/>
            </a:endParaRPr>
          </a:p>
        </p:txBody>
      </p:sp>
      <p:sp>
        <p:nvSpPr>
          <p:cNvPr id="118" name="矩形 117"/>
          <p:cNvSpPr/>
          <p:nvPr/>
        </p:nvSpPr>
        <p:spPr>
          <a:xfrm>
            <a:off x="600075" y="16639540"/>
            <a:ext cx="24009985" cy="6346825"/>
          </a:xfrm>
          <a:prstGeom prst="rect">
            <a:avLst/>
          </a:prstGeom>
          <a:noFill/>
          <a:ln w="762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0" name="图片 9"/>
          <p:cNvPicPr>
            <a:picLocks noChangeAspect="1"/>
          </p:cNvPicPr>
          <p:nvPr/>
        </p:nvPicPr>
        <p:blipFill>
          <a:blip r:embed="rId2"/>
          <a:srcRect t="3508" b="2876"/>
          <a:stretch>
            <a:fillRect/>
          </a:stretch>
        </p:blipFill>
        <p:spPr>
          <a:xfrm>
            <a:off x="698500" y="26584275"/>
            <a:ext cx="23738840" cy="16919575"/>
          </a:xfrm>
          <a:prstGeom prst="rect">
            <a:avLst/>
          </a:prstGeom>
        </p:spPr>
      </p:pic>
      <p:sp>
        <p:nvSpPr>
          <p:cNvPr id="28" name="textbox 28"/>
          <p:cNvSpPr/>
          <p:nvPr/>
        </p:nvSpPr>
        <p:spPr>
          <a:xfrm>
            <a:off x="755523" y="24423597"/>
            <a:ext cx="7307580" cy="724534"/>
          </a:xfrm>
          <a:prstGeom prst="rect">
            <a:avLst/>
          </a:prstGeom>
          <a:noFill/>
          <a:ln w="0" cap="flat">
            <a:noFill/>
            <a:prstDash val="solid"/>
            <a:miter lim="0"/>
          </a:ln>
        </p:spPr>
        <p:txBody>
          <a:bodyPr vert="horz" wrap="square" lIns="0" tIns="0" rIns="0" bIns="0"/>
          <a:lstStyle/>
          <a:p>
            <a:pPr algn="l" rtl="0" eaLnBrk="0">
              <a:lnSpc>
                <a:spcPct val="65000"/>
              </a:lnSpc>
            </a:pPr>
            <a:endParaRPr sz="100" dirty="0">
              <a:latin typeface="Arial" panose="020B0604020202020204"/>
              <a:ea typeface="Arial" panose="020B0604020202020204"/>
              <a:cs typeface="Arial" panose="020B0604020202020204"/>
            </a:endParaRPr>
          </a:p>
          <a:p>
            <a:pPr marL="12700" algn="l" rtl="0" eaLnBrk="0">
              <a:lnSpc>
                <a:spcPct val="98000"/>
              </a:lnSpc>
            </a:pPr>
            <a:r>
              <a:rPr sz="4700" kern="0" spc="7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二、规划修改地块</a:t>
            </a:r>
            <a:r>
              <a:rPr lang="zh-CN" sz="4700" kern="0" spc="7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区位</a:t>
            </a:r>
            <a:endParaRPr sz="4700" dirty="0">
              <a:latin typeface="黑体" panose="02010609060101010101" pitchFamily="49" charset="-122"/>
              <a:ea typeface="黑体" panose="02010609060101010101" pitchFamily="49" charset="-122"/>
              <a:cs typeface="黑体" panose="02010609060101010101" pitchFamily="49" charset="-122"/>
            </a:endParaRPr>
          </a:p>
        </p:txBody>
      </p:sp>
      <p:sp>
        <p:nvSpPr>
          <p:cNvPr id="119" name="矩形 118"/>
          <p:cNvSpPr/>
          <p:nvPr/>
        </p:nvSpPr>
        <p:spPr>
          <a:xfrm>
            <a:off x="485775" y="25379680"/>
            <a:ext cx="24173180" cy="18259425"/>
          </a:xfrm>
          <a:prstGeom prst="rect">
            <a:avLst/>
          </a:prstGeom>
          <a:noFill/>
          <a:ln w="762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755650" y="25758775"/>
            <a:ext cx="23681690" cy="629920"/>
          </a:xfrm>
          <a:prstGeom prst="rect">
            <a:avLst/>
          </a:prstGeom>
          <a:noFill/>
        </p:spPr>
        <p:txBody>
          <a:bodyPr wrap="square" rtlCol="0" anchor="t">
            <a:spAutoFit/>
          </a:bodyPr>
          <a:p>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规划范围以和平大道、妇女儿童医院、狮子山为界，规划面积</a:t>
            </a:r>
            <a:r>
              <a:rPr lang="en-US" altLang="zh-CN" sz="3500">
                <a:solidFill>
                  <a:srgbClr val="000000"/>
                </a:solidFill>
                <a:latin typeface="微软雅黑" panose="020B0503020204020204" pitchFamily="34" charset="-122"/>
                <a:ea typeface="微软雅黑" panose="020B0503020204020204" pitchFamily="34" charset="-122"/>
                <a:sym typeface="+mn-ea"/>
              </a:rPr>
              <a:t>21.3572 </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公顷。</a:t>
            </a:r>
            <a:endParaRPr lang="zh-CN" alt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和平片区—图则0730-Model"/>
          <p:cNvPicPr>
            <a:picLocks noChangeAspect="1"/>
          </p:cNvPicPr>
          <p:nvPr/>
        </p:nvPicPr>
        <p:blipFill>
          <a:blip r:embed="rId1"/>
          <a:srcRect b="3314"/>
          <a:stretch>
            <a:fillRect/>
          </a:stretch>
        </p:blipFill>
        <p:spPr>
          <a:xfrm>
            <a:off x="13417550" y="29683710"/>
            <a:ext cx="11200765" cy="11037570"/>
          </a:xfrm>
          <a:prstGeom prst="rect">
            <a:avLst/>
          </a:prstGeom>
        </p:spPr>
      </p:pic>
      <p:pic>
        <p:nvPicPr>
          <p:cNvPr id="9" name="图片 8"/>
          <p:cNvPicPr>
            <a:picLocks noChangeAspect="1"/>
          </p:cNvPicPr>
          <p:nvPr/>
        </p:nvPicPr>
        <p:blipFill>
          <a:blip r:embed="rId2"/>
          <a:stretch>
            <a:fillRect/>
          </a:stretch>
        </p:blipFill>
        <p:spPr>
          <a:xfrm>
            <a:off x="12960350" y="17382490"/>
            <a:ext cx="11039475" cy="11228070"/>
          </a:xfrm>
          <a:prstGeom prst="rect">
            <a:avLst/>
          </a:prstGeom>
        </p:spPr>
      </p:pic>
      <p:pic>
        <p:nvPicPr>
          <p:cNvPr id="4" name="图片 3"/>
          <p:cNvPicPr>
            <a:picLocks noChangeAspect="1"/>
          </p:cNvPicPr>
          <p:nvPr/>
        </p:nvPicPr>
        <p:blipFill>
          <a:blip r:embed="rId3"/>
          <a:stretch>
            <a:fillRect/>
          </a:stretch>
        </p:blipFill>
        <p:spPr>
          <a:xfrm>
            <a:off x="1209675" y="17365980"/>
            <a:ext cx="10982325" cy="11134725"/>
          </a:xfrm>
          <a:prstGeom prst="rect">
            <a:avLst/>
          </a:prstGeom>
        </p:spPr>
      </p:pic>
      <p:sp>
        <p:nvSpPr>
          <p:cNvPr id="8194" name="object 7"/>
          <p:cNvSpPr/>
          <p:nvPr/>
        </p:nvSpPr>
        <p:spPr>
          <a:xfrm>
            <a:off x="0" y="0"/>
            <a:ext cx="25204738" cy="549116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sz="1800"/>
          </a:p>
        </p:txBody>
      </p:sp>
      <p:sp>
        <p:nvSpPr>
          <p:cNvPr id="8196" name="object 7"/>
          <p:cNvSpPr/>
          <p:nvPr/>
        </p:nvSpPr>
        <p:spPr>
          <a:xfrm>
            <a:off x="-19050" y="44748450"/>
            <a:ext cx="25204738" cy="204311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sz="1800"/>
          </a:p>
        </p:txBody>
      </p:sp>
      <p:sp>
        <p:nvSpPr>
          <p:cNvPr id="3" name="object 8"/>
          <p:cNvSpPr txBox="1"/>
          <p:nvPr/>
        </p:nvSpPr>
        <p:spPr>
          <a:xfrm>
            <a:off x="2433638" y="45011975"/>
            <a:ext cx="22064663" cy="1863090"/>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pPr algn="r"/>
            <a:r>
              <a:rPr lang="zh-CN" sz="6000" dirty="0">
                <a:solidFill>
                  <a:srgbClr val="CCFFFF"/>
                </a:solidFill>
                <a:ea typeface="黑体" panose="02010609060101010101" pitchFamily="49" charset="-122"/>
                <a:sym typeface="+mn-ea"/>
              </a:rPr>
              <a:t>安宁市</a:t>
            </a:r>
            <a:r>
              <a:rPr lang="zh-CN" sz="6000" dirty="0" smtClean="0">
                <a:solidFill>
                  <a:srgbClr val="CCFFFF"/>
                </a:solidFill>
                <a:ea typeface="黑体" panose="02010609060101010101" pitchFamily="49" charset="-122"/>
                <a:sym typeface="+mn-ea"/>
              </a:rPr>
              <a:t>人民政府</a:t>
            </a:r>
            <a:r>
              <a:rPr lang="zh-CN" altLang="en-US" sz="6000" dirty="0" smtClean="0">
                <a:solidFill>
                  <a:srgbClr val="CCFFFF"/>
                </a:solidFill>
                <a:ea typeface="黑体" panose="02010609060101010101" pitchFamily="49" charset="-122"/>
                <a:sym typeface="+mn-ea"/>
              </a:rPr>
              <a:t>连然</a:t>
            </a:r>
            <a:r>
              <a:rPr lang="zh-CN" sz="6000" dirty="0" smtClean="0">
                <a:solidFill>
                  <a:srgbClr val="CCFFFF"/>
                </a:solidFill>
                <a:ea typeface="黑体" panose="02010609060101010101" pitchFamily="49" charset="-122"/>
                <a:sym typeface="+mn-ea"/>
              </a:rPr>
              <a:t>街道办事处</a:t>
            </a:r>
            <a:r>
              <a:rPr lang="zh-CN" altLang="en-US" sz="6000" dirty="0" smtClean="0">
                <a:solidFill>
                  <a:srgbClr val="CCFFFF"/>
                </a:solidFill>
                <a:ea typeface="黑体" panose="02010609060101010101" pitchFamily="49" charset="-122"/>
                <a:sym typeface="+mn-ea"/>
              </a:rPr>
              <a:t> </a:t>
            </a:r>
            <a:r>
              <a:rPr lang="zh-CN" sz="6000" dirty="0">
                <a:solidFill>
                  <a:srgbClr val="CCFFFF"/>
                </a:solidFill>
                <a:ea typeface="黑体" panose="02010609060101010101" pitchFamily="49" charset="-122"/>
                <a:sym typeface="+mn-ea"/>
              </a:rPr>
              <a:t>安宁市自然资源局</a:t>
            </a:r>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a:p>
            <a:pPr algn="r" fontAlgn="base"/>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p:txBody>
      </p:sp>
      <p:sp>
        <p:nvSpPr>
          <p:cNvPr id="13" name="object 8"/>
          <p:cNvSpPr txBox="1"/>
          <p:nvPr/>
        </p:nvSpPr>
        <p:spPr>
          <a:xfrm>
            <a:off x="320992" y="357476"/>
            <a:ext cx="24557990" cy="4003675"/>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pPr>
              <a:lnSpc>
                <a:spcPct val="120000"/>
              </a:lnSpc>
            </a:pPr>
            <a:r>
              <a:rPr lang="zh-CN" altLang="en-US" sz="7200" dirty="0">
                <a:solidFill>
                  <a:srgbClr val="CCFFFF"/>
                </a:solidFill>
                <a:ea typeface="黑体" panose="02010609060101010101" pitchFamily="49" charset="-122"/>
                <a:sym typeface="+mn-ea"/>
              </a:rPr>
              <a:t>《</a:t>
            </a:r>
            <a:r>
              <a:rPr lang="zh-CN" altLang="en-US" sz="7200" dirty="0">
                <a:solidFill>
                  <a:srgbClr val="CCFFFF"/>
                </a:solidFill>
                <a:ea typeface="黑体" panose="02010609060101010101" pitchFamily="49" charset="-122"/>
                <a:sym typeface="+mn-ea"/>
              </a:rPr>
              <a:t>安宁市和平-武家庄单元HP3、HP4图则局部地块控制性详细规划修改方案</a:t>
            </a:r>
            <a:r>
              <a:rPr lang="zh-CN" altLang="en-US" sz="7200" dirty="0">
                <a:solidFill>
                  <a:srgbClr val="CCFFFF"/>
                </a:solidFill>
                <a:ea typeface="黑体" panose="02010609060101010101" pitchFamily="49" charset="-122"/>
                <a:sym typeface="+mn-ea"/>
              </a:rPr>
              <a:t>》</a:t>
            </a:r>
            <a:endParaRPr lang="zh-CN" altLang="en-US" sz="7200" dirty="0">
              <a:solidFill>
                <a:srgbClr val="CCFFFF"/>
              </a:solidFill>
              <a:ea typeface="黑体" panose="02010609060101010101" pitchFamily="49" charset="-122"/>
              <a:sym typeface="+mn-ea"/>
            </a:endParaRPr>
          </a:p>
          <a:p>
            <a:pPr>
              <a:lnSpc>
                <a:spcPct val="120000"/>
              </a:lnSpc>
            </a:pPr>
            <a:r>
              <a:rPr lang="zh-CN" altLang="en-US" sz="7200" dirty="0">
                <a:solidFill>
                  <a:srgbClr val="CCFFFF"/>
                </a:solidFill>
                <a:ea typeface="黑体" panose="02010609060101010101" pitchFamily="49" charset="-122"/>
                <a:sym typeface="+mn-ea"/>
              </a:rPr>
              <a:t>公示暨征求利害关系人意见的公告</a:t>
            </a:r>
            <a:endParaRPr kumimoji="0" lang="zh-CN" altLang="en-US" sz="7200" b="0" i="0" u="none" strike="noStrike" kern="1200" cap="none" normalizeH="0" baseline="0" dirty="0">
              <a:solidFill>
                <a:srgbClr val="CCFFFF"/>
              </a:solidFill>
              <a:effectLst>
                <a:outerShdw blurRad="38100" dist="38100" dir="2700000" algn="tl">
                  <a:srgbClr val="000000">
                    <a:alpha val="43137"/>
                  </a:srgbClr>
                </a:outerShdw>
              </a:effectLst>
              <a:latin typeface="+mj-lt"/>
              <a:ea typeface="黑体" panose="02010609060101010101" pitchFamily="49" charset="-122"/>
              <a:cs typeface="+mj-cs"/>
              <a:sym typeface="+mn-ea"/>
            </a:endParaRPr>
          </a:p>
        </p:txBody>
      </p:sp>
      <p:sp>
        <p:nvSpPr>
          <p:cNvPr id="5" name="文本框 4"/>
          <p:cNvSpPr txBox="1"/>
          <p:nvPr/>
        </p:nvSpPr>
        <p:spPr>
          <a:xfrm>
            <a:off x="628650" y="43870880"/>
            <a:ext cx="11403965" cy="604520"/>
          </a:xfrm>
          <a:prstGeom prst="rect">
            <a:avLst/>
          </a:prstGeom>
        </p:spPr>
        <p:txBody>
          <a:bodyPr>
            <a:noAutofit/>
          </a:bodyPr>
          <a:lstStyle/>
          <a:p>
            <a:r>
              <a:rPr lang="zh-CN" altLang="en-US" sz="4000" dirty="0">
                <a:latin typeface="+mj-ea"/>
                <a:ea typeface="+mj-ea"/>
              </a:rPr>
              <a:t>备注：详情请登录安宁市人民政府门户网站查询。</a:t>
            </a:r>
            <a:endParaRPr lang="zh-CN" altLang="en-US" sz="4000" dirty="0">
              <a:latin typeface="+mj-ea"/>
              <a:ea typeface="+mj-ea"/>
            </a:endParaRPr>
          </a:p>
        </p:txBody>
      </p:sp>
      <p:sp>
        <p:nvSpPr>
          <p:cNvPr id="64" name="textbox 64"/>
          <p:cNvSpPr/>
          <p:nvPr/>
        </p:nvSpPr>
        <p:spPr>
          <a:xfrm>
            <a:off x="743356" y="6659474"/>
            <a:ext cx="23670260" cy="6035675"/>
          </a:xfrm>
          <a:prstGeom prst="rect">
            <a:avLst/>
          </a:prstGeom>
          <a:noFill/>
          <a:ln w="0" cap="flat">
            <a:noFill/>
            <a:prstDash val="solid"/>
            <a:miter lim="0"/>
          </a:ln>
        </p:spPr>
        <p:txBody>
          <a:bodyPr vert="horz" wrap="square" lIns="0" tIns="0" rIns="0" bIns="0"/>
          <a:lstStyle/>
          <a:p>
            <a:pPr algn="l" rtl="0" eaLnBrk="0">
              <a:lnSpc>
                <a:spcPct val="96000"/>
              </a:lnSpc>
            </a:pPr>
            <a:endParaRPr sz="100" dirty="0">
              <a:latin typeface="Arial" panose="020B0604020202020204"/>
              <a:ea typeface="Arial" panose="020B0604020202020204"/>
              <a:cs typeface="Arial" panose="020B0604020202020204"/>
            </a:endParaRPr>
          </a:p>
          <a:p>
            <a:pPr marL="12700" algn="l" rtl="0" eaLnBrk="0">
              <a:lnSpc>
                <a:spcPct val="97000"/>
              </a:lnSpc>
            </a:pPr>
            <a:r>
              <a:rPr sz="4700" kern="0" spc="7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rPr>
              <a:t>三、规划修改方案对比</a:t>
            </a:r>
            <a:endParaRPr sz="4700" kern="0" spc="7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endParaRPr>
          </a:p>
          <a:p>
            <a:pPr marL="12700" algn="l" rtl="0" eaLnBrk="0">
              <a:lnSpc>
                <a:spcPct val="97000"/>
              </a:lnSpc>
            </a:pPr>
            <a:endParaRPr sz="4700" dirty="0">
              <a:latin typeface="黑体" panose="02010609060101010101" pitchFamily="49" charset="-122"/>
              <a:ea typeface="黑体" panose="02010609060101010101" pitchFamily="49" charset="-122"/>
              <a:cs typeface="黑体" panose="02010609060101010101" pitchFamily="49" charset="-122"/>
            </a:endParaRPr>
          </a:p>
          <a:p>
            <a:pPr algn="l" rtl="0" eaLnBrk="0">
              <a:lnSpc>
                <a:spcPct val="108000"/>
              </a:lnSpc>
            </a:pPr>
            <a:endParaRPr sz="1000" dirty="0">
              <a:latin typeface="Arial" panose="020B0604020202020204"/>
              <a:ea typeface="Arial" panose="020B0604020202020204"/>
              <a:cs typeface="Arial" panose="020B0604020202020204"/>
            </a:endParaRPr>
          </a:p>
          <a:p>
            <a:pPr algn="l" rtl="0" eaLnBrk="0">
              <a:lnSpc>
                <a:spcPct val="108000"/>
              </a:lnSpc>
            </a:pPr>
            <a:endParaRPr sz="1000" dirty="0">
              <a:latin typeface="Arial" panose="020B0604020202020204"/>
              <a:ea typeface="Arial" panose="020B0604020202020204"/>
              <a:cs typeface="Arial" panose="020B0604020202020204"/>
            </a:endParaRPr>
          </a:p>
          <a:p>
            <a:pPr indent="361950" algn="just" fontAlgn="auto">
              <a:lnSpc>
                <a:spcPct val="125000"/>
              </a:lnSpc>
              <a:spcBef>
                <a:spcPts val="0"/>
              </a:spcBef>
              <a:defRPr/>
            </a:pPr>
            <a:r>
              <a:rPr 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规划修改方案</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落实现状土地权属，将商业兼容商务用地（</a:t>
            </a:r>
            <a:r>
              <a:rPr lang="en-US" altLang="zh-CN" sz="3500">
                <a:solidFill>
                  <a:srgbClr val="000000"/>
                </a:solidFill>
                <a:latin typeface="微软雅黑" panose="020B0503020204020204" pitchFamily="34" charset="-122"/>
                <a:ea typeface="微软雅黑" panose="020B0503020204020204" pitchFamily="34" charset="-122"/>
                <a:sym typeface="+mn-ea"/>
              </a:rPr>
              <a:t>0901/0902</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）商住混合用地（</a:t>
            </a:r>
            <a:r>
              <a:rPr lang="en-US" altLang="zh-CN" sz="3500">
                <a:solidFill>
                  <a:srgbClr val="000000"/>
                </a:solidFill>
                <a:latin typeface="微软雅黑" panose="020B0503020204020204" pitchFamily="34" charset="-122"/>
                <a:ea typeface="微软雅黑" panose="020B0503020204020204" pitchFamily="34" charset="-122"/>
                <a:sym typeface="+mn-ea"/>
              </a:rPr>
              <a:t>070102/0901</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）调整为一类工业用地（</a:t>
            </a:r>
            <a:r>
              <a:rPr lang="en-US" altLang="zh-CN" sz="3500">
                <a:solidFill>
                  <a:srgbClr val="000000"/>
                </a:solidFill>
                <a:latin typeface="微软雅黑" panose="020B0503020204020204" pitchFamily="34" charset="-122"/>
                <a:ea typeface="微软雅黑" panose="020B0503020204020204" pitchFamily="34" charset="-122"/>
                <a:sym typeface="+mn-ea"/>
              </a:rPr>
              <a:t>100101</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a:t>
            </a:r>
            <a:r>
              <a:rPr 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。同时在规划区南部</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优化区域公共设施布局，新增一处商业用地（</a:t>
            </a:r>
            <a:r>
              <a:rPr lang="en-US" altLang="zh-CN" sz="3500">
                <a:solidFill>
                  <a:srgbClr val="000000"/>
                </a:solidFill>
                <a:latin typeface="微软雅黑" panose="020B0503020204020204" pitchFamily="34" charset="-122"/>
                <a:ea typeface="微软雅黑" panose="020B0503020204020204" pitchFamily="34" charset="-122"/>
                <a:sym typeface="+mn-ea"/>
              </a:rPr>
              <a:t>0901</a:t>
            </a:r>
            <a:r>
              <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），用于菜市场建设。</a:t>
            </a:r>
            <a:r>
              <a:rPr 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商业用地北侧规划一处商业兼容一类物流仓储用地（</a:t>
            </a:r>
            <a:r>
              <a:rPr lang="en-US" altLang="zh-CN" sz="3500">
                <a:solidFill>
                  <a:srgbClr val="000000"/>
                </a:solidFill>
                <a:latin typeface="微软雅黑" panose="020B0503020204020204" pitchFamily="34" charset="-122"/>
                <a:sym typeface="+mn-ea"/>
              </a:rPr>
              <a:t>0901/110101</a:t>
            </a:r>
            <a:r>
              <a:rPr 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）（混合兼容）。</a:t>
            </a:r>
            <a:endParaRPr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endParaRPr>
          </a:p>
          <a:p>
            <a:pPr marL="123190" indent="921385" algn="l" rtl="0" eaLnBrk="0" fontAlgn="auto">
              <a:lnSpc>
                <a:spcPct val="150000"/>
              </a:lnSpc>
              <a:spcBef>
                <a:spcPts val="0"/>
              </a:spcBef>
              <a:buClrTx/>
              <a:buSzTx/>
              <a:buNone/>
            </a:pPr>
            <a:r>
              <a:rPr lang="zh-CN" alt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修改前后对比，住宅用地面积减少0.</a:t>
            </a:r>
            <a:r>
              <a:rPr lang="en-US" alt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5020</a:t>
            </a:r>
            <a:r>
              <a:rPr lang="zh-CN" alt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公顷，商住混合用地减少</a:t>
            </a:r>
            <a:r>
              <a:rPr lang="en-US" alt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6.5272</a:t>
            </a:r>
            <a:r>
              <a:rPr lang="zh-CN" alt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公顷，商业用地增加</a:t>
            </a:r>
            <a:r>
              <a:rPr lang="en-US" alt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2.5335</a:t>
            </a:r>
            <a:r>
              <a:rPr lang="zh-CN" alt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公顷，一类工业用地增加9.00</a:t>
            </a:r>
            <a:r>
              <a:rPr lang="en-US" alt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10</a:t>
            </a:r>
            <a:r>
              <a:rPr lang="zh-CN" alt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公顷，农林用地减少1.83</a:t>
            </a:r>
            <a:r>
              <a:rPr lang="en-US" altLang="zh-CN"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06</a:t>
            </a:r>
            <a:r>
              <a:rPr lang="zh-CN" alt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sym typeface="+mn-ea"/>
              </a:rPr>
              <a:t>公顷。</a:t>
            </a:r>
            <a:endParaRPr lang="zh-CN" altLang="en-US" sz="3500" kern="0" spc="100" dirty="0">
              <a:solidFill>
                <a:srgbClr val="000000">
                  <a:alpha val="100000"/>
                </a:srgbClr>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矩形 5"/>
          <p:cNvSpPr/>
          <p:nvPr/>
        </p:nvSpPr>
        <p:spPr>
          <a:xfrm>
            <a:off x="512445" y="7700645"/>
            <a:ext cx="24173180" cy="34965005"/>
          </a:xfrm>
          <a:prstGeom prst="rect">
            <a:avLst/>
          </a:prstGeom>
          <a:noFill/>
          <a:ln w="76200">
            <a:solidFill>
              <a:schemeClr val="tx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7" name="表格 6"/>
          <p:cNvGraphicFramePr/>
          <p:nvPr>
            <p:custDataLst>
              <p:tags r:id="rId4"/>
            </p:custDataLst>
          </p:nvPr>
        </p:nvGraphicFramePr>
        <p:xfrm>
          <a:off x="782320" y="29829125"/>
          <a:ext cx="12178030" cy="8826500"/>
        </p:xfrm>
        <a:graphic>
          <a:graphicData uri="http://schemas.openxmlformats.org/drawingml/2006/table">
            <a:tbl>
              <a:tblPr/>
              <a:tblGrid>
                <a:gridCol w="1278890"/>
                <a:gridCol w="973455"/>
                <a:gridCol w="1383665"/>
                <a:gridCol w="1236980"/>
                <a:gridCol w="1141095"/>
                <a:gridCol w="1145540"/>
                <a:gridCol w="1231265"/>
                <a:gridCol w="904875"/>
                <a:gridCol w="1232535"/>
                <a:gridCol w="1649730"/>
              </a:tblGrid>
              <a:tr h="1926590">
                <a:tc>
                  <a:txBody>
                    <a:bodyPr/>
                    <a:p>
                      <a:pPr algn="ctr" fontAlgn="ctr"/>
                      <a:r>
                        <a:rPr lang="zh-CN" altLang="en-US" sz="2800" b="1" i="0">
                          <a:solidFill>
                            <a:srgbClr val="000000"/>
                          </a:solidFill>
                          <a:latin typeface="微软雅黑" panose="020B0503020204020204" pitchFamily="34" charset="-122"/>
                          <a:ea typeface="微软雅黑" panose="020B0503020204020204" pitchFamily="34" charset="-122"/>
                        </a:rPr>
                        <a:t>用地编号</a:t>
                      </a:r>
                      <a:endParaRPr lang="zh-CN" altLang="en-US"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altLang="en-US" sz="2800" b="1" i="0">
                          <a:solidFill>
                            <a:srgbClr val="000000"/>
                          </a:solidFill>
                          <a:latin typeface="微软雅黑" panose="020B0503020204020204" pitchFamily="34" charset="-122"/>
                          <a:ea typeface="微软雅黑" panose="020B0503020204020204" pitchFamily="34" charset="-122"/>
                        </a:rPr>
                        <a:t>用地代码</a:t>
                      </a:r>
                      <a:endParaRPr lang="zh-CN" altLang="en-US"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r>
                        <a:rPr lang="en-US" altLang="zh-CN" sz="2800" b="1" i="0">
                          <a:solidFill>
                            <a:srgbClr val="000000"/>
                          </a:solidFill>
                          <a:latin typeface="微软雅黑" panose="020B0503020204020204" pitchFamily="34" charset="-122"/>
                          <a:ea typeface="微软雅黑" panose="020B0503020204020204" pitchFamily="34" charset="-122"/>
                        </a:rPr>
                      </a:br>
                      <a:r>
                        <a:rPr lang="zh-CN" altLang="en-US" sz="2800" b="1" i="0">
                          <a:solidFill>
                            <a:srgbClr val="000000"/>
                          </a:solidFill>
                          <a:latin typeface="微软雅黑" panose="020B0503020204020204" pitchFamily="34" charset="-122"/>
                          <a:ea typeface="微软雅黑" panose="020B0503020204020204" pitchFamily="34" charset="-122"/>
                        </a:rPr>
                        <a:t>用地性质</a:t>
                      </a:r>
                      <a:br>
                        <a:rPr lang="zh-CN" altLang="en-US" sz="2800" b="1" i="0">
                          <a:solidFill>
                            <a:srgbClr val="000000"/>
                          </a:solidFill>
                          <a:latin typeface="微软雅黑" panose="020B0503020204020204" pitchFamily="34" charset="-122"/>
                          <a:ea typeface="微软雅黑" panose="020B0503020204020204" pitchFamily="34" charset="-122"/>
                        </a:rPr>
                      </a:br>
                      <a:endParaRPr lang="zh-CN" altLang="en-US"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altLang="en-US" sz="2800" b="1" i="0">
                          <a:solidFill>
                            <a:srgbClr val="000000"/>
                          </a:solidFill>
                          <a:latin typeface="微软雅黑" panose="020B0503020204020204" pitchFamily="34" charset="-122"/>
                          <a:ea typeface="微软雅黑" panose="020B0503020204020204" pitchFamily="34" charset="-122"/>
                        </a:rPr>
                        <a:t>用地面积</a:t>
                      </a:r>
                      <a:r>
                        <a:rPr lang="en-US" altLang="zh-CN" sz="2800" b="1" i="0">
                          <a:solidFill>
                            <a:srgbClr val="000000"/>
                          </a:solidFill>
                          <a:latin typeface="微软雅黑" panose="020B0503020204020204" pitchFamily="34" charset="-122"/>
                          <a:ea typeface="微软雅黑" panose="020B0503020204020204" pitchFamily="34" charset="-122"/>
                        </a:rPr>
                        <a:t>(</a:t>
                      </a:r>
                      <a:r>
                        <a:rPr lang="zh-CN" altLang="en-US" sz="2800" b="1" i="0">
                          <a:solidFill>
                            <a:srgbClr val="000000"/>
                          </a:solidFill>
                          <a:latin typeface="微软雅黑" panose="020B0503020204020204" pitchFamily="34" charset="-122"/>
                          <a:ea typeface="微软雅黑" panose="020B0503020204020204" pitchFamily="34" charset="-122"/>
                        </a:rPr>
                        <a:t>公顷</a:t>
                      </a:r>
                      <a:r>
                        <a:rPr lang="en-US" altLang="zh-CN" sz="2800" b="1" i="0">
                          <a:solidFill>
                            <a:srgbClr val="000000"/>
                          </a:solidFill>
                          <a:latin typeface="微软雅黑" panose="020B0503020204020204" pitchFamily="34" charset="-122"/>
                          <a:ea typeface="微软雅黑" panose="020B0503020204020204" pitchFamily="34" charset="-122"/>
                        </a:rPr>
                        <a:t>)</a:t>
                      </a:r>
                      <a:endParaRPr lang="en-US" altLang="zh-CN"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altLang="en-US" sz="2800" b="1" i="0">
                          <a:solidFill>
                            <a:srgbClr val="000000"/>
                          </a:solidFill>
                          <a:latin typeface="微软雅黑" panose="020B0503020204020204" pitchFamily="34" charset="-122"/>
                          <a:ea typeface="微软雅黑" panose="020B0503020204020204" pitchFamily="34" charset="-122"/>
                        </a:rPr>
                        <a:t>容积率</a:t>
                      </a:r>
                      <a:endParaRPr lang="zh-CN" altLang="en-US"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altLang="en-US" sz="2800" b="1" i="0">
                          <a:solidFill>
                            <a:srgbClr val="000000"/>
                          </a:solidFill>
                          <a:latin typeface="微软雅黑" panose="020B0503020204020204" pitchFamily="34" charset="-122"/>
                          <a:ea typeface="微软雅黑" panose="020B0503020204020204" pitchFamily="34" charset="-122"/>
                        </a:rPr>
                        <a:t>绿地率</a:t>
                      </a:r>
                      <a:r>
                        <a:rPr lang="en-US" altLang="zh-CN" sz="2800" b="1" i="0">
                          <a:solidFill>
                            <a:srgbClr val="000000"/>
                          </a:solidFill>
                          <a:latin typeface="微软雅黑" panose="020B0503020204020204" pitchFamily="34" charset="-122"/>
                          <a:ea typeface="微软雅黑" panose="020B0503020204020204" pitchFamily="34" charset="-122"/>
                        </a:rPr>
                        <a:t>(%)</a:t>
                      </a:r>
                      <a:endParaRPr lang="en-US" altLang="zh-CN"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altLang="en-US" sz="2800" b="1" i="0">
                          <a:solidFill>
                            <a:srgbClr val="000000"/>
                          </a:solidFill>
                          <a:latin typeface="微软雅黑" panose="020B0503020204020204" pitchFamily="34" charset="-122"/>
                          <a:ea typeface="微软雅黑" panose="020B0503020204020204" pitchFamily="34" charset="-122"/>
                        </a:rPr>
                        <a:t>建筑密度</a:t>
                      </a:r>
                      <a:r>
                        <a:rPr lang="en-US" altLang="zh-CN" sz="2800" b="1" i="0">
                          <a:solidFill>
                            <a:srgbClr val="000000"/>
                          </a:solidFill>
                          <a:latin typeface="微软雅黑" panose="020B0503020204020204" pitchFamily="34" charset="-122"/>
                          <a:ea typeface="微软雅黑" panose="020B0503020204020204" pitchFamily="34" charset="-122"/>
                        </a:rPr>
                        <a:t>(%)</a:t>
                      </a:r>
                      <a:endParaRPr lang="en-US" altLang="zh-CN"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altLang="en-US" sz="2800" b="1" i="0">
                          <a:solidFill>
                            <a:srgbClr val="000000"/>
                          </a:solidFill>
                          <a:latin typeface="微软雅黑" panose="020B0503020204020204" pitchFamily="34" charset="-122"/>
                          <a:ea typeface="微软雅黑" panose="020B0503020204020204" pitchFamily="34" charset="-122"/>
                        </a:rPr>
                        <a:t>控制高度</a:t>
                      </a:r>
                      <a:r>
                        <a:rPr lang="en-US" altLang="zh-CN" sz="2800" b="1" i="0">
                          <a:solidFill>
                            <a:srgbClr val="000000"/>
                          </a:solidFill>
                          <a:latin typeface="微软雅黑" panose="020B0503020204020204" pitchFamily="34" charset="-122"/>
                          <a:ea typeface="微软雅黑" panose="020B0503020204020204" pitchFamily="34" charset="-122"/>
                        </a:rPr>
                        <a:t>(</a:t>
                      </a:r>
                      <a:r>
                        <a:rPr lang="zh-CN" altLang="en-US" sz="2800" b="1" i="0">
                          <a:solidFill>
                            <a:srgbClr val="000000"/>
                          </a:solidFill>
                          <a:latin typeface="微软雅黑" panose="020B0503020204020204" pitchFamily="34" charset="-122"/>
                          <a:ea typeface="微软雅黑" panose="020B0503020204020204" pitchFamily="34" charset="-122"/>
                        </a:rPr>
                        <a:t>米</a:t>
                      </a:r>
                      <a:r>
                        <a:rPr lang="en-US" altLang="zh-CN" sz="2800" b="1" i="0">
                          <a:solidFill>
                            <a:srgbClr val="000000"/>
                          </a:solidFill>
                          <a:latin typeface="微软雅黑" panose="020B0503020204020204" pitchFamily="34" charset="-122"/>
                          <a:ea typeface="微软雅黑" panose="020B0503020204020204" pitchFamily="34" charset="-122"/>
                        </a:rPr>
                        <a:t>)</a:t>
                      </a:r>
                      <a:endParaRPr lang="en-US" altLang="zh-CN"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altLang="en-US" sz="2800" b="1" i="0">
                          <a:solidFill>
                            <a:srgbClr val="000000"/>
                          </a:solidFill>
                          <a:latin typeface="微软雅黑" panose="020B0503020204020204" pitchFamily="34" charset="-122"/>
                          <a:ea typeface="微软雅黑" panose="020B0503020204020204" pitchFamily="34" charset="-122"/>
                        </a:rPr>
                        <a:t>车位</a:t>
                      </a:r>
                      <a:endParaRPr lang="zh-CN" altLang="en-US"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altLang="en-US" sz="2800" b="1" i="0">
                          <a:solidFill>
                            <a:srgbClr val="000000"/>
                          </a:solidFill>
                          <a:latin typeface="微软雅黑" panose="020B0503020204020204" pitchFamily="34" charset="-122"/>
                          <a:ea typeface="微软雅黑" panose="020B0503020204020204" pitchFamily="34" charset="-122"/>
                        </a:rPr>
                        <a:t>备注</a:t>
                      </a:r>
                      <a:endParaRPr lang="zh-CN" altLang="en-US" sz="2800" b="1"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518285">
                <a:tc>
                  <a:txBody>
                    <a:bodyPr/>
                    <a:p>
                      <a:pPr algn="ctr" fontAlgn="ctr">
                        <a:buNone/>
                      </a:pPr>
                      <a:r>
                        <a:rPr lang="en-US" altLang="zh-CN" sz="2800">
                          <a:solidFill>
                            <a:srgbClr val="000000"/>
                          </a:solidFill>
                          <a:latin typeface="微软雅黑" panose="020B0503020204020204" pitchFamily="34" charset="-122"/>
                          <a:ea typeface="微软雅黑" panose="020B0503020204020204" pitchFamily="34" charset="-122"/>
                          <a:sym typeface="+mn-ea"/>
                        </a:rPr>
                        <a:t>AN-HP3-05-01</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en-US" altLang="zh-CN" sz="2800" b="0" i="0">
                          <a:solidFill>
                            <a:srgbClr val="000000"/>
                          </a:solidFill>
                          <a:latin typeface="微软雅黑" panose="020B0503020204020204" pitchFamily="34" charset="-122"/>
                          <a:ea typeface="微软雅黑" panose="020B0503020204020204" pitchFamily="34" charset="-122"/>
                        </a:rPr>
                        <a:t>10010</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zh-CN" altLang="en-US" sz="2800" b="0" i="0">
                          <a:solidFill>
                            <a:srgbClr val="000000"/>
                          </a:solidFill>
                          <a:latin typeface="微软雅黑" panose="020B0503020204020204" pitchFamily="34" charset="-122"/>
                          <a:ea typeface="微软雅黑" panose="020B0503020204020204" pitchFamily="34" charset="-122"/>
                        </a:rPr>
                        <a:t>一类工业用地</a:t>
                      </a:r>
                      <a:endParaRPr lang="zh-CN" altLang="en-US"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en-US" altLang="zh-CN" sz="2800" b="0" i="0">
                          <a:solidFill>
                            <a:srgbClr val="000000"/>
                          </a:solidFill>
                          <a:latin typeface="微软雅黑" panose="020B0503020204020204" pitchFamily="34" charset="-122"/>
                          <a:ea typeface="微软雅黑" panose="020B0503020204020204" pitchFamily="34" charset="-122"/>
                        </a:rPr>
                        <a:t>9.0010</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b="0" i="0">
                          <a:solidFill>
                            <a:srgbClr val="000000"/>
                          </a:solidFill>
                          <a:latin typeface="微软雅黑" panose="020B0503020204020204" pitchFamily="34" charset="-122"/>
                          <a:ea typeface="微软雅黑" panose="020B0503020204020204" pitchFamily="34" charset="-122"/>
                        </a:rPr>
                        <a:t>R≥0.8</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defTabSz="914400" rtl="0" fontAlgn="ctr">
                        <a:lnSpc>
                          <a:spcPct val="100000"/>
                        </a:lnSpc>
                        <a:buClrTx/>
                        <a:buSzTx/>
                        <a:buFontTx/>
                        <a:buNone/>
                      </a:pPr>
                      <a:r>
                        <a:rPr lang="en-US" altLang="zh-CN" sz="2800">
                          <a:solidFill>
                            <a:srgbClr val="000000"/>
                          </a:solidFill>
                          <a:latin typeface="微软雅黑" panose="020B0503020204020204" pitchFamily="34" charset="-122"/>
                          <a:ea typeface="微软雅黑" panose="020B0503020204020204" pitchFamily="34" charset="-122"/>
                          <a:sym typeface="+mn-ea"/>
                        </a:rPr>
                        <a:t>10%≤G≤20%</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ClrTx/>
                        <a:buSzTx/>
                        <a:buFontTx/>
                      </a:pPr>
                      <a:r>
                        <a:rPr lang="en-US" altLang="zh-CN" sz="2800">
                          <a:solidFill>
                            <a:srgbClr val="000000"/>
                          </a:solidFill>
                          <a:latin typeface="微软雅黑" panose="020B0503020204020204" pitchFamily="34" charset="-122"/>
                          <a:ea typeface="微软雅黑" panose="020B0503020204020204" pitchFamily="34" charset="-122"/>
                          <a:sym typeface="+mn-ea"/>
                        </a:rPr>
                        <a:t>A≤60%</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b="0" i="0">
                          <a:solidFill>
                            <a:srgbClr val="000000"/>
                          </a:solidFill>
                          <a:latin typeface="微软雅黑" panose="020B0503020204020204" pitchFamily="34" charset="-122"/>
                          <a:ea typeface="微软雅黑" panose="020B0503020204020204" pitchFamily="34" charset="-122"/>
                        </a:rPr>
                        <a:t>H≤60</a:t>
                      </a:r>
                      <a:r>
                        <a:rPr lang="zh-CN" altLang="en-US" sz="2800" b="0" i="0">
                          <a:solidFill>
                            <a:srgbClr val="000000"/>
                          </a:solidFill>
                          <a:latin typeface="微软雅黑" panose="020B0503020204020204" pitchFamily="34" charset="-122"/>
                          <a:ea typeface="微软雅黑" panose="020B0503020204020204" pitchFamily="34" charset="-122"/>
                        </a:rPr>
                        <a:t>米</a:t>
                      </a:r>
                      <a:endParaRPr lang="zh-CN" altLang="en-US"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rowSpan="4">
                  <a:txBody>
                    <a:bodyPr/>
                    <a:p>
                      <a:pPr algn="ctr" fontAlgn="ctr"/>
                      <a:r>
                        <a:rPr lang="zh-CN" altLang="en-US" sz="2800" b="0" i="0">
                          <a:solidFill>
                            <a:srgbClr val="000000"/>
                          </a:solidFill>
                          <a:latin typeface="微软雅黑" panose="020B0503020204020204" pitchFamily="34" charset="-122"/>
                          <a:ea typeface="微软雅黑" panose="020B0503020204020204" pitchFamily="34" charset="-122"/>
                        </a:rPr>
                        <a:t>按照《安宁市山地城镇规划管理指导意见》或《昆明市城乡规划管理技术规定》执行</a:t>
                      </a:r>
                      <a:endParaRPr lang="zh-CN" altLang="en-US"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endParaRPr lang="zh-CN" altLang="en-US"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518285">
                <a:tc>
                  <a:txBody>
                    <a:bodyPr/>
                    <a:p>
                      <a:pPr algn="ctr" fontAlgn="ctr">
                        <a:buNone/>
                      </a:pPr>
                      <a:r>
                        <a:rPr lang="en-US" altLang="zh-CN" sz="2800">
                          <a:solidFill>
                            <a:srgbClr val="000000"/>
                          </a:solidFill>
                          <a:latin typeface="微软雅黑" panose="020B0503020204020204" pitchFamily="34" charset="-122"/>
                          <a:ea typeface="微软雅黑" panose="020B0503020204020204" pitchFamily="34" charset="-122"/>
                          <a:sym typeface="+mn-ea"/>
                        </a:rPr>
                        <a:t>AN-HP4-01-01</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en-US" altLang="zh-CN" sz="2800" b="0" i="0">
                          <a:solidFill>
                            <a:srgbClr val="000000"/>
                          </a:solidFill>
                          <a:latin typeface="微软雅黑" panose="020B0503020204020204" pitchFamily="34" charset="-122"/>
                          <a:ea typeface="微软雅黑" panose="020B0503020204020204" pitchFamily="34" charset="-122"/>
                        </a:rPr>
                        <a:t>070102</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zh-CN" altLang="en-US" sz="2800" b="0" i="0">
                          <a:solidFill>
                            <a:srgbClr val="000000"/>
                          </a:solidFill>
                          <a:latin typeface="微软雅黑" panose="020B0503020204020204" pitchFamily="34" charset="-122"/>
                          <a:ea typeface="微软雅黑" panose="020B0503020204020204" pitchFamily="34" charset="-122"/>
                        </a:rPr>
                        <a:t>二类城镇住宅用地</a:t>
                      </a:r>
                      <a:endParaRPr lang="zh-CN" altLang="en-US"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en-US" altLang="zh-CN" sz="2800" b="0" i="0">
                          <a:solidFill>
                            <a:srgbClr val="000000"/>
                          </a:solidFill>
                          <a:latin typeface="微软雅黑" panose="020B0503020204020204" pitchFamily="34" charset="-122"/>
                          <a:ea typeface="微软雅黑" panose="020B0503020204020204" pitchFamily="34" charset="-122"/>
                        </a:rPr>
                        <a:t>4.6628</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b="0" i="0">
                          <a:solidFill>
                            <a:srgbClr val="000000"/>
                          </a:solidFill>
                          <a:latin typeface="微软雅黑" panose="020B0503020204020204" pitchFamily="34" charset="-122"/>
                          <a:ea typeface="微软雅黑" panose="020B0503020204020204" pitchFamily="34" charset="-122"/>
                        </a:rPr>
                        <a:t>1.0</a:t>
                      </a:r>
                      <a:r>
                        <a:rPr lang="zh-CN" altLang="en-US" sz="2800" b="0" i="0">
                          <a:solidFill>
                            <a:srgbClr val="000000"/>
                          </a:solidFill>
                          <a:latin typeface="微软雅黑" panose="020B0503020204020204" pitchFamily="34" charset="-122"/>
                          <a:ea typeface="微软雅黑" panose="020B0503020204020204" pitchFamily="34" charset="-122"/>
                        </a:rPr>
                        <a:t>＜</a:t>
                      </a:r>
                      <a:r>
                        <a:rPr lang="en-US" altLang="zh-CN" sz="2800" b="0" i="0">
                          <a:solidFill>
                            <a:srgbClr val="000000"/>
                          </a:solidFill>
                          <a:latin typeface="微软雅黑" panose="020B0503020204020204" pitchFamily="34" charset="-122"/>
                          <a:ea typeface="微软雅黑" panose="020B0503020204020204" pitchFamily="34" charset="-122"/>
                        </a:rPr>
                        <a:t>R≤3.1</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a:solidFill>
                            <a:srgbClr val="000000"/>
                          </a:solidFill>
                          <a:latin typeface="微软雅黑" panose="020B0503020204020204" pitchFamily="34" charset="-122"/>
                          <a:ea typeface="微软雅黑" panose="020B0503020204020204" pitchFamily="34" charset="-122"/>
                          <a:sym typeface="+mn-ea"/>
                        </a:rPr>
                        <a:t>G≥40%</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ClrTx/>
                        <a:buSzTx/>
                        <a:buFontTx/>
                      </a:pPr>
                      <a:r>
                        <a:rPr lang="en-US" altLang="zh-CN" sz="2800">
                          <a:solidFill>
                            <a:srgbClr val="000000"/>
                          </a:solidFill>
                          <a:latin typeface="微软雅黑" panose="020B0503020204020204" pitchFamily="34" charset="-122"/>
                          <a:ea typeface="微软雅黑" panose="020B0503020204020204" pitchFamily="34" charset="-122"/>
                          <a:sym typeface="+mn-ea"/>
                        </a:rPr>
                        <a:t>A≤25%</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a:solidFill>
                            <a:srgbClr val="000000"/>
                          </a:solidFill>
                          <a:latin typeface="微软雅黑" panose="020B0503020204020204" pitchFamily="34" charset="-122"/>
                          <a:ea typeface="微软雅黑" panose="020B0503020204020204" pitchFamily="34" charset="-122"/>
                          <a:sym typeface="+mn-ea"/>
                        </a:rPr>
                        <a:t>H≤80</a:t>
                      </a:r>
                      <a:r>
                        <a:rPr lang="zh-CN" altLang="en-US" sz="2800">
                          <a:solidFill>
                            <a:srgbClr val="000000"/>
                          </a:solidFill>
                          <a:latin typeface="微软雅黑" panose="020B0503020204020204" pitchFamily="34" charset="-122"/>
                          <a:ea typeface="微软雅黑" panose="020B0503020204020204" pitchFamily="34" charset="-122"/>
                          <a:sym typeface="+mn-ea"/>
                        </a:rPr>
                        <a:t>米</a:t>
                      </a:r>
                      <a:endParaRPr lang="zh-CN" altLang="en-US"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vMerge="1">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endParaRPr lang="zh-CN" altLang="en-US"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2265680">
                <a:tc>
                  <a:txBody>
                    <a:bodyPr/>
                    <a:p>
                      <a:pPr algn="ctr" fontAlgn="ctr">
                        <a:buNone/>
                      </a:pPr>
                      <a:r>
                        <a:rPr lang="en-US" altLang="zh-CN" sz="2800">
                          <a:solidFill>
                            <a:srgbClr val="000000"/>
                          </a:solidFill>
                          <a:latin typeface="微软雅黑" panose="020B0503020204020204" pitchFamily="34" charset="-122"/>
                          <a:ea typeface="微软雅黑" panose="020B0503020204020204" pitchFamily="34" charset="-122"/>
                          <a:sym typeface="+mn-ea"/>
                        </a:rPr>
                        <a:t>AN-HP4-01-02</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en-US" altLang="zh-CN" sz="2800" b="0" i="0">
                          <a:solidFill>
                            <a:srgbClr val="000000"/>
                          </a:solidFill>
                          <a:latin typeface="微软雅黑" panose="020B0503020204020204" pitchFamily="34" charset="-122"/>
                          <a:ea typeface="微软雅黑" panose="020B0503020204020204" pitchFamily="34" charset="-122"/>
                        </a:rPr>
                        <a:t>0901/110101</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zh-CN" altLang="en-US" sz="2800" b="0" i="0">
                          <a:solidFill>
                            <a:srgbClr val="000000"/>
                          </a:solidFill>
                          <a:latin typeface="微软雅黑" panose="020B0503020204020204" pitchFamily="34" charset="-122"/>
                          <a:ea typeface="微软雅黑" panose="020B0503020204020204" pitchFamily="34" charset="-122"/>
                        </a:rPr>
                        <a:t>商业兼容一类物流仓储用地</a:t>
                      </a:r>
                      <a:endParaRPr lang="zh-CN" altLang="en-US"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en-US" altLang="zh-CN" sz="2800" b="0" i="0">
                          <a:solidFill>
                            <a:srgbClr val="000000"/>
                          </a:solidFill>
                          <a:latin typeface="微软雅黑" panose="020B0503020204020204" pitchFamily="34" charset="-122"/>
                          <a:ea typeface="微软雅黑" panose="020B0503020204020204" pitchFamily="34" charset="-122"/>
                        </a:rPr>
                        <a:t>1.6185</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a:solidFill>
                            <a:srgbClr val="000000"/>
                          </a:solidFill>
                          <a:latin typeface="微软雅黑" panose="020B0503020204020204" pitchFamily="34" charset="-122"/>
                          <a:ea typeface="微软雅黑" panose="020B0503020204020204" pitchFamily="34" charset="-122"/>
                          <a:sym typeface="+mn-ea"/>
                        </a:rPr>
                        <a:t>R≤2.0</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a:solidFill>
                            <a:srgbClr val="000000"/>
                          </a:solidFill>
                          <a:latin typeface="微软雅黑" panose="020B0503020204020204" pitchFamily="34" charset="-122"/>
                          <a:ea typeface="微软雅黑" panose="020B0503020204020204" pitchFamily="34" charset="-122"/>
                          <a:sym typeface="+mn-ea"/>
                        </a:rPr>
                        <a:t>G≥20%</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ClrTx/>
                        <a:buSzTx/>
                        <a:buFontTx/>
                      </a:pPr>
                      <a:r>
                        <a:rPr lang="en-US" altLang="zh-CN" sz="2800">
                          <a:solidFill>
                            <a:srgbClr val="000000"/>
                          </a:solidFill>
                          <a:latin typeface="微软雅黑" panose="020B0503020204020204" pitchFamily="34" charset="-122"/>
                          <a:ea typeface="微软雅黑" panose="020B0503020204020204" pitchFamily="34" charset="-122"/>
                          <a:sym typeface="+mn-ea"/>
                        </a:rPr>
                        <a:t>A≤60%</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a:solidFill>
                            <a:srgbClr val="000000"/>
                          </a:solidFill>
                          <a:latin typeface="微软雅黑" panose="020B0503020204020204" pitchFamily="34" charset="-122"/>
                          <a:ea typeface="微软雅黑" panose="020B0503020204020204" pitchFamily="34" charset="-122"/>
                          <a:sym typeface="+mn-ea"/>
                        </a:rPr>
                        <a:t>H≤24</a:t>
                      </a:r>
                      <a:r>
                        <a:rPr lang="zh-CN" altLang="en-US" sz="2800">
                          <a:solidFill>
                            <a:srgbClr val="000000"/>
                          </a:solidFill>
                          <a:latin typeface="微软雅黑" panose="020B0503020204020204" pitchFamily="34" charset="-122"/>
                          <a:ea typeface="微软雅黑" panose="020B0503020204020204" pitchFamily="34" charset="-122"/>
                          <a:sym typeface="+mn-ea"/>
                        </a:rPr>
                        <a:t>米</a:t>
                      </a:r>
                      <a:endParaRPr lang="zh-CN" altLang="en-US"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vMerge="1">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None/>
                      </a:pPr>
                      <a:r>
                        <a:rPr lang="zh-CN" altLang="en-US" sz="2800" b="0" i="0">
                          <a:solidFill>
                            <a:srgbClr val="000000"/>
                          </a:solidFill>
                          <a:latin typeface="微软雅黑" panose="020B0503020204020204" pitchFamily="34" charset="-122"/>
                          <a:ea typeface="微软雅黑" panose="020B0503020204020204" pitchFamily="34" charset="-122"/>
                        </a:rPr>
                        <a:t>混合兼容，商业计容建筑面积应当大于</a:t>
                      </a:r>
                      <a:r>
                        <a:rPr lang="en-US" altLang="zh-CN" sz="2800" b="0" i="0">
                          <a:solidFill>
                            <a:srgbClr val="000000"/>
                          </a:solidFill>
                          <a:latin typeface="微软雅黑" panose="020B0503020204020204" pitchFamily="34" charset="-122"/>
                          <a:ea typeface="微软雅黑" panose="020B0503020204020204" pitchFamily="34" charset="-122"/>
                        </a:rPr>
                        <a:t>50%</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518285">
                <a:tc>
                  <a:txBody>
                    <a:bodyPr/>
                    <a:p>
                      <a:pPr algn="ctr" fontAlgn="ctr">
                        <a:buNone/>
                      </a:pPr>
                      <a:r>
                        <a:rPr lang="en-US" altLang="zh-CN" sz="2800">
                          <a:solidFill>
                            <a:srgbClr val="000000"/>
                          </a:solidFill>
                          <a:latin typeface="微软雅黑" panose="020B0503020204020204" pitchFamily="34" charset="-122"/>
                          <a:ea typeface="微软雅黑" panose="020B0503020204020204" pitchFamily="34" charset="-122"/>
                          <a:sym typeface="+mn-ea"/>
                        </a:rPr>
                        <a:t>AN-HP4-01-03</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b="0" i="0">
                          <a:solidFill>
                            <a:srgbClr val="000000"/>
                          </a:solidFill>
                          <a:latin typeface="微软雅黑" panose="020B0503020204020204" pitchFamily="34" charset="-122"/>
                          <a:ea typeface="微软雅黑" panose="020B0503020204020204" pitchFamily="34" charset="-122"/>
                        </a:rPr>
                        <a:t>0901</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altLang="en-US" sz="2800">
                          <a:latin typeface="微软雅黑" panose="020B0503020204020204" pitchFamily="34" charset="-122"/>
                          <a:ea typeface="微软雅黑" panose="020B0503020204020204" pitchFamily="34" charset="-122"/>
                          <a:sym typeface="+mn-ea"/>
                        </a:rPr>
                        <a:t>商业用地</a:t>
                      </a:r>
                      <a:endParaRPr lang="zh-CN" altLang="en-US"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b="0" i="0">
                          <a:solidFill>
                            <a:srgbClr val="000000"/>
                          </a:solidFill>
                          <a:latin typeface="微软雅黑" panose="020B0503020204020204" pitchFamily="34" charset="-122"/>
                          <a:ea typeface="微软雅黑" panose="020B0503020204020204" pitchFamily="34" charset="-122"/>
                        </a:rPr>
                        <a:t>2.5335</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a:solidFill>
                            <a:srgbClr val="000000"/>
                          </a:solidFill>
                          <a:latin typeface="微软雅黑" panose="020B0503020204020204" pitchFamily="34" charset="-122"/>
                          <a:ea typeface="微软雅黑" panose="020B0503020204020204" pitchFamily="34" charset="-122"/>
                          <a:sym typeface="+mn-ea"/>
                        </a:rPr>
                        <a:t>R≤2.0</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a:solidFill>
                            <a:srgbClr val="000000"/>
                          </a:solidFill>
                          <a:latin typeface="微软雅黑" panose="020B0503020204020204" pitchFamily="34" charset="-122"/>
                          <a:ea typeface="微软雅黑" panose="020B0503020204020204" pitchFamily="34" charset="-122"/>
                          <a:sym typeface="+mn-ea"/>
                        </a:rPr>
                        <a:t>G≥20%</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buClrTx/>
                        <a:buSzTx/>
                        <a:buFontTx/>
                      </a:pPr>
                      <a:r>
                        <a:rPr lang="en-US" altLang="zh-CN" sz="2800">
                          <a:solidFill>
                            <a:srgbClr val="000000"/>
                          </a:solidFill>
                          <a:latin typeface="微软雅黑" panose="020B0503020204020204" pitchFamily="34" charset="-122"/>
                          <a:ea typeface="微软雅黑" panose="020B0503020204020204" pitchFamily="34" charset="-122"/>
                          <a:sym typeface="+mn-ea"/>
                        </a:rPr>
                        <a:t>A≤60%</a:t>
                      </a:r>
                      <a:endParaRPr lang="en-US" altLang="zh-CN"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en-US" altLang="zh-CN" sz="2800">
                          <a:solidFill>
                            <a:srgbClr val="000000"/>
                          </a:solidFill>
                          <a:latin typeface="微软雅黑" panose="020B0503020204020204" pitchFamily="34" charset="-122"/>
                          <a:ea typeface="微软雅黑" panose="020B0503020204020204" pitchFamily="34" charset="-122"/>
                          <a:sym typeface="+mn-ea"/>
                        </a:rPr>
                        <a:t>H≤24</a:t>
                      </a:r>
                      <a:r>
                        <a:rPr lang="zh-CN" altLang="en-US" sz="2800">
                          <a:solidFill>
                            <a:srgbClr val="000000"/>
                          </a:solidFill>
                          <a:latin typeface="微软雅黑" panose="020B0503020204020204" pitchFamily="34" charset="-122"/>
                          <a:ea typeface="微软雅黑" panose="020B0503020204020204" pitchFamily="34" charset="-122"/>
                          <a:sym typeface="+mn-ea"/>
                        </a:rPr>
                        <a:t>米</a:t>
                      </a:r>
                      <a:endParaRPr lang="zh-CN" altLang="en-US" sz="2800" b="0" i="0">
                        <a:solidFill>
                          <a:srgbClr val="000000"/>
                        </a:solidFill>
                        <a:latin typeface="微软雅黑" panose="020B0503020204020204" pitchFamily="34" charset="-122"/>
                        <a:ea typeface="微软雅黑" panose="020B0503020204020204" pitchFamily="34" charset="-122"/>
                        <a:sym typeface="+mn-ea"/>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vMerge="1">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fontAlgn="ctr"/>
                      <a:r>
                        <a:rPr lang="zh-CN" sz="2800" b="0" i="0">
                          <a:solidFill>
                            <a:srgbClr val="000000"/>
                          </a:solidFill>
                          <a:latin typeface="微软雅黑" panose="020B0503020204020204" pitchFamily="34" charset="-122"/>
                          <a:ea typeface="微软雅黑" panose="020B0503020204020204" pitchFamily="34" charset="-122"/>
                        </a:rPr>
                        <a:t>菜市场</a:t>
                      </a:r>
                      <a:r>
                        <a:rPr lang="en-US" altLang="zh-CN" sz="2800" b="0" i="0">
                          <a:solidFill>
                            <a:srgbClr val="000000"/>
                          </a:solidFill>
                          <a:latin typeface="微软雅黑" panose="020B0503020204020204" pitchFamily="34" charset="-122"/>
                          <a:ea typeface="微软雅黑" panose="020B0503020204020204" pitchFamily="34" charset="-122"/>
                        </a:rPr>
                        <a:t>-1</a:t>
                      </a:r>
                      <a:endParaRPr lang="en-US" altLang="zh-CN" sz="2800" b="0" i="0">
                        <a:solidFill>
                          <a:srgbClr val="000000"/>
                        </a:solidFill>
                        <a:latin typeface="微软雅黑" panose="020B0503020204020204" pitchFamily="34" charset="-122"/>
                        <a:ea typeface="微软雅黑" panose="020B0503020204020204" pitchFamily="34" charset="-122"/>
                      </a:endParaRPr>
                    </a:p>
                  </a:txBody>
                  <a:tcPr marL="9842" marR="9842" marT="9842"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bl>
          </a:graphicData>
        </a:graphic>
      </p:graphicFrame>
      <p:sp>
        <p:nvSpPr>
          <p:cNvPr id="8" name="矩形 7"/>
          <p:cNvSpPr/>
          <p:nvPr/>
        </p:nvSpPr>
        <p:spPr>
          <a:xfrm>
            <a:off x="13547090" y="29723080"/>
            <a:ext cx="2502535" cy="2293620"/>
          </a:xfrm>
          <a:prstGeom prst="rect">
            <a:avLst/>
          </a:prstGeom>
          <a:solidFill>
            <a:schemeClr val="bg1"/>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3200" b="1"/>
          </a:p>
        </p:txBody>
      </p:sp>
      <p:sp>
        <p:nvSpPr>
          <p:cNvPr id="11" name="矩形 10"/>
          <p:cNvSpPr/>
          <p:nvPr/>
        </p:nvSpPr>
        <p:spPr>
          <a:xfrm>
            <a:off x="13728700" y="30122495"/>
            <a:ext cx="652145" cy="20891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3200" b="1"/>
          </a:p>
        </p:txBody>
      </p:sp>
      <p:sp>
        <p:nvSpPr>
          <p:cNvPr id="15" name="矩形 14"/>
          <p:cNvSpPr/>
          <p:nvPr/>
        </p:nvSpPr>
        <p:spPr>
          <a:xfrm>
            <a:off x="13728700" y="30430470"/>
            <a:ext cx="652145" cy="20891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3200" b="1"/>
          </a:p>
        </p:txBody>
      </p:sp>
      <p:sp>
        <p:nvSpPr>
          <p:cNvPr id="16" name="矩形 15"/>
          <p:cNvSpPr/>
          <p:nvPr/>
        </p:nvSpPr>
        <p:spPr>
          <a:xfrm>
            <a:off x="14347825" y="29953585"/>
            <a:ext cx="2050415" cy="191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indent="0" algn="just" fontAlgn="auto">
              <a:lnSpc>
                <a:spcPct val="170000"/>
              </a:lnSpc>
              <a:buClrTx/>
              <a:buSzTx/>
              <a:buFont typeface="Arial" panose="020B0604020202020204" pitchFamily="34" charset="0"/>
              <a:buNone/>
            </a:pPr>
            <a:r>
              <a:rPr lang="zh-CN" altLang="en-US" sz="1200" b="1" dirty="0">
                <a:latin typeface="微软雅黑" panose="020B0503020204020204" pitchFamily="34" charset="-122"/>
                <a:ea typeface="微软雅黑" panose="020B0503020204020204" pitchFamily="34" charset="-122"/>
                <a:sym typeface="+mn-ea"/>
              </a:rPr>
              <a:t>规划范围</a:t>
            </a:r>
            <a:endParaRPr lang="zh-CN" altLang="en-US" sz="1200" b="1" dirty="0">
              <a:latin typeface="微软雅黑" panose="020B0503020204020204" pitchFamily="34" charset="-122"/>
              <a:ea typeface="微软雅黑" panose="020B0503020204020204" pitchFamily="34" charset="-122"/>
            </a:endParaRPr>
          </a:p>
          <a:p>
            <a:pPr indent="0" algn="just" fontAlgn="auto">
              <a:lnSpc>
                <a:spcPct val="170000"/>
              </a:lnSpc>
              <a:buClrTx/>
              <a:buSzTx/>
              <a:buFont typeface="Arial" panose="020B0604020202020204" pitchFamily="34" charset="0"/>
              <a:buNone/>
            </a:pPr>
            <a:r>
              <a:rPr lang="zh-CN" altLang="en-US" sz="1200" b="1" dirty="0">
                <a:latin typeface="微软雅黑" panose="020B0503020204020204" pitchFamily="34" charset="-122"/>
                <a:ea typeface="微软雅黑" panose="020B0503020204020204" pitchFamily="34" charset="-122"/>
              </a:rPr>
              <a:t>细分地块编码</a:t>
            </a:r>
            <a:endParaRPr lang="zh-CN" altLang="en-US" sz="1200" b="1" dirty="0">
              <a:latin typeface="微软雅黑" panose="020B0503020204020204" pitchFamily="34" charset="-122"/>
              <a:ea typeface="微软雅黑" panose="020B0503020204020204" pitchFamily="34" charset="-122"/>
            </a:endParaRPr>
          </a:p>
        </p:txBody>
      </p:sp>
      <p:sp>
        <p:nvSpPr>
          <p:cNvPr id="17" name="矩形 16"/>
          <p:cNvSpPr/>
          <p:nvPr/>
        </p:nvSpPr>
        <p:spPr>
          <a:xfrm>
            <a:off x="13632815" y="29662120"/>
            <a:ext cx="847725"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pPr algn="just">
              <a:lnSpc>
                <a:spcPct val="150000"/>
              </a:lnSpc>
              <a:buClrTx/>
              <a:buSzTx/>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rPr>
              <a:t>图例</a:t>
            </a:r>
            <a:endParaRPr lang="zh-CN" altLang="en-US" b="1" dirty="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V="1">
            <a:off x="13728700" y="30226000"/>
            <a:ext cx="647065" cy="1270"/>
          </a:xfrm>
          <a:prstGeom prst="line">
            <a:avLst/>
          </a:prstGeom>
          <a:noFill/>
          <a:ln w="38100">
            <a:solidFill>
              <a:srgbClr val="FE43FD"/>
            </a:solidFill>
            <a:prstDash val="sysDash"/>
          </a:ln>
        </p:spPr>
        <p:style>
          <a:lnRef idx="2">
            <a:schemeClr val="accent1">
              <a:shade val="15000"/>
            </a:schemeClr>
          </a:lnRef>
          <a:fillRef idx="1">
            <a:schemeClr val="accent1"/>
          </a:fillRef>
          <a:effectRef idx="0">
            <a:schemeClr val="accent1"/>
          </a:effectRef>
          <a:fontRef idx="minor">
            <a:schemeClr val="lt1"/>
          </a:fontRef>
        </p:style>
      </p:cxnSp>
      <p:sp>
        <p:nvSpPr>
          <p:cNvPr id="55" name="矩形 54"/>
          <p:cNvSpPr/>
          <p:nvPr>
            <p:custDataLst>
              <p:tags r:id="rId5"/>
            </p:custDataLst>
          </p:nvPr>
        </p:nvSpPr>
        <p:spPr>
          <a:xfrm>
            <a:off x="782320" y="41083865"/>
            <a:ext cx="23782655" cy="594360"/>
          </a:xfrm>
          <a:prstGeom prst="rect">
            <a:avLst/>
          </a:prstGeom>
          <a:solidFill>
            <a:srgbClr val="0C477F"/>
          </a:solidFill>
          <a:ln w="19050">
            <a:noFill/>
            <a:prstDash val="dash"/>
            <a:headEnd type="triangle" w="med" len="med"/>
            <a:tailEnd type="triangle" w="med" len="med"/>
          </a:ln>
          <a:extLst>
            <a:ext uri="{909E8E84-426E-40DD-AFC4-6F175D3DCCD1}">
              <a14:hiddenFill xmlns:a14="http://schemas.microsoft.com/office/drawing/2010/main">
                <a:solidFill>
                  <a:srgbClr val="FFFFFF">
                    <a:alpha val="70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p>
            <a:pPr algn="ctr"/>
            <a:r>
              <a:rPr lang="zh-CN" sz="3200">
                <a:solidFill>
                  <a:schemeClr val="bg1"/>
                </a:solidFill>
                <a:latin typeface="黑体" panose="02010609060101010101" pitchFamily="49" charset="-122"/>
                <a:ea typeface="黑体" panose="02010609060101010101" pitchFamily="49" charset="-122"/>
                <a:cs typeface="黑体" panose="02010609060101010101" pitchFamily="49" charset="-122"/>
              </a:rPr>
              <a:t>调整后地块图则及指标表</a:t>
            </a:r>
            <a:endParaRPr lang="zh-CN" sz="320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27" name="文本框 26"/>
          <p:cNvSpPr txBox="1"/>
          <p:nvPr/>
        </p:nvSpPr>
        <p:spPr>
          <a:xfrm>
            <a:off x="7456170" y="24302720"/>
            <a:ext cx="1117600" cy="306705"/>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070102</a:t>
            </a:r>
            <a:endParaRPr lang="en-US" altLang="zh-CN" sz="2000" b="1" dirty="0">
              <a:latin typeface="黑体" panose="02010609060101010101" pitchFamily="49" charset="-122"/>
              <a:ea typeface="黑体" panose="02010609060101010101" pitchFamily="49" charset="-122"/>
            </a:endParaRPr>
          </a:p>
        </p:txBody>
      </p:sp>
      <p:sp>
        <p:nvSpPr>
          <p:cNvPr id="52" name="文本框 51"/>
          <p:cNvSpPr txBox="1"/>
          <p:nvPr/>
        </p:nvSpPr>
        <p:spPr>
          <a:xfrm>
            <a:off x="5486400" y="24530050"/>
            <a:ext cx="1511300" cy="306705"/>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070102/0901</a:t>
            </a:r>
            <a:endParaRPr lang="en-US" altLang="zh-CN" sz="2000" b="1" dirty="0">
              <a:latin typeface="黑体" panose="02010609060101010101" pitchFamily="49" charset="-122"/>
              <a:ea typeface="黑体" panose="02010609060101010101" pitchFamily="49" charset="-122"/>
            </a:endParaRPr>
          </a:p>
        </p:txBody>
      </p:sp>
      <p:sp>
        <p:nvSpPr>
          <p:cNvPr id="54" name="文本框 53"/>
          <p:cNvSpPr txBox="1"/>
          <p:nvPr/>
        </p:nvSpPr>
        <p:spPr>
          <a:xfrm>
            <a:off x="6141720" y="26764615"/>
            <a:ext cx="1117600" cy="306705"/>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070102</a:t>
            </a:r>
            <a:endParaRPr lang="en-US" altLang="zh-CN" sz="2000" b="1" dirty="0">
              <a:latin typeface="黑体" panose="02010609060101010101" pitchFamily="49" charset="-122"/>
              <a:ea typeface="黑体" panose="02010609060101010101" pitchFamily="49" charset="-122"/>
            </a:endParaRPr>
          </a:p>
        </p:txBody>
      </p:sp>
      <p:sp>
        <p:nvSpPr>
          <p:cNvPr id="59" name="文本框 58"/>
          <p:cNvSpPr txBox="1"/>
          <p:nvPr/>
        </p:nvSpPr>
        <p:spPr>
          <a:xfrm>
            <a:off x="5334000" y="22496145"/>
            <a:ext cx="1511300" cy="306705"/>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070102/0901</a:t>
            </a:r>
            <a:endParaRPr lang="en-US" altLang="zh-CN" sz="2000" b="1" dirty="0">
              <a:latin typeface="黑体" panose="02010609060101010101" pitchFamily="49" charset="-122"/>
              <a:ea typeface="黑体" panose="02010609060101010101" pitchFamily="49" charset="-122"/>
            </a:endParaRPr>
          </a:p>
        </p:txBody>
      </p:sp>
      <p:sp>
        <p:nvSpPr>
          <p:cNvPr id="60" name="文本框 59"/>
          <p:cNvSpPr txBox="1"/>
          <p:nvPr/>
        </p:nvSpPr>
        <p:spPr>
          <a:xfrm>
            <a:off x="6020435" y="20789900"/>
            <a:ext cx="1358900" cy="306705"/>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0901/0902</a:t>
            </a:r>
            <a:endParaRPr lang="en-US" altLang="zh-CN" sz="2000" b="1" dirty="0">
              <a:latin typeface="黑体" panose="02010609060101010101" pitchFamily="49" charset="-122"/>
              <a:ea typeface="黑体" panose="02010609060101010101" pitchFamily="49" charset="-122"/>
            </a:endParaRPr>
          </a:p>
        </p:txBody>
      </p:sp>
      <p:sp>
        <p:nvSpPr>
          <p:cNvPr id="18" name="文本框 17"/>
          <p:cNvSpPr txBox="1"/>
          <p:nvPr/>
        </p:nvSpPr>
        <p:spPr>
          <a:xfrm>
            <a:off x="4966335" y="25444450"/>
            <a:ext cx="1511300" cy="306705"/>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070102/0901</a:t>
            </a:r>
            <a:endParaRPr lang="en-US" altLang="zh-CN" sz="2000" b="1" dirty="0">
              <a:latin typeface="黑体" panose="02010609060101010101" pitchFamily="49" charset="-122"/>
              <a:ea typeface="黑体" panose="02010609060101010101" pitchFamily="49" charset="-122"/>
            </a:endParaRPr>
          </a:p>
        </p:txBody>
      </p:sp>
      <p:sp>
        <p:nvSpPr>
          <p:cNvPr id="19" name="文本框 18"/>
          <p:cNvSpPr txBox="1"/>
          <p:nvPr/>
        </p:nvSpPr>
        <p:spPr>
          <a:xfrm>
            <a:off x="4752340" y="26812240"/>
            <a:ext cx="1511300" cy="306705"/>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070102/0901</a:t>
            </a:r>
            <a:endParaRPr lang="en-US" altLang="zh-CN" sz="2000" b="1" dirty="0">
              <a:latin typeface="黑体" panose="02010609060101010101" pitchFamily="49" charset="-122"/>
              <a:ea typeface="黑体" panose="02010609060101010101" pitchFamily="49" charset="-122"/>
            </a:endParaRPr>
          </a:p>
        </p:txBody>
      </p:sp>
      <p:sp>
        <p:nvSpPr>
          <p:cNvPr id="66" name="文本框 65"/>
          <p:cNvSpPr txBox="1"/>
          <p:nvPr/>
        </p:nvSpPr>
        <p:spPr>
          <a:xfrm>
            <a:off x="17614900" y="26778585"/>
            <a:ext cx="1360170" cy="307340"/>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0901</a:t>
            </a:r>
            <a:endParaRPr lang="en-US" altLang="zh-CN" sz="2000" b="1" dirty="0">
              <a:latin typeface="黑体" panose="02010609060101010101" pitchFamily="49" charset="-122"/>
              <a:ea typeface="黑体" panose="02010609060101010101" pitchFamily="49" charset="-122"/>
            </a:endParaRPr>
          </a:p>
        </p:txBody>
      </p:sp>
      <p:sp>
        <p:nvSpPr>
          <p:cNvPr id="68" name="文本框 67"/>
          <p:cNvSpPr txBox="1"/>
          <p:nvPr/>
        </p:nvSpPr>
        <p:spPr>
          <a:xfrm>
            <a:off x="17155160" y="25224740"/>
            <a:ext cx="1527810" cy="307340"/>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0901/110101</a:t>
            </a:r>
            <a:endParaRPr lang="en-US" altLang="zh-CN" sz="2000" b="1" dirty="0">
              <a:latin typeface="黑体" panose="02010609060101010101" pitchFamily="49" charset="-122"/>
              <a:ea typeface="黑体" panose="02010609060101010101" pitchFamily="49" charset="-122"/>
            </a:endParaRPr>
          </a:p>
        </p:txBody>
      </p:sp>
      <p:sp>
        <p:nvSpPr>
          <p:cNvPr id="70" name="文本框 69"/>
          <p:cNvSpPr txBox="1"/>
          <p:nvPr/>
        </p:nvSpPr>
        <p:spPr>
          <a:xfrm>
            <a:off x="17447260" y="22015450"/>
            <a:ext cx="1360170" cy="307340"/>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100101</a:t>
            </a:r>
            <a:endParaRPr lang="en-US" altLang="zh-CN" sz="2000" b="1" dirty="0">
              <a:latin typeface="黑体" panose="02010609060101010101" pitchFamily="49" charset="-122"/>
              <a:ea typeface="黑体" panose="02010609060101010101" pitchFamily="49" charset="-122"/>
            </a:endParaRPr>
          </a:p>
        </p:txBody>
      </p:sp>
      <p:sp>
        <p:nvSpPr>
          <p:cNvPr id="71" name="文本框 70"/>
          <p:cNvSpPr txBox="1"/>
          <p:nvPr/>
        </p:nvSpPr>
        <p:spPr>
          <a:xfrm>
            <a:off x="19418300" y="25469215"/>
            <a:ext cx="1118235" cy="307340"/>
          </a:xfrm>
          <a:prstGeom prst="rect">
            <a:avLst/>
          </a:prstGeom>
          <a:noFill/>
        </p:spPr>
        <p:txBody>
          <a:bodyPr wrap="square" lIns="0" tIns="0" rIns="0" bIns="0">
            <a:spAutoFit/>
          </a:bodyPr>
          <a:p>
            <a:pPr indent="0" algn="ctr" fontAlgn="auto">
              <a:lnSpc>
                <a:spcPct val="100000"/>
              </a:lnSpc>
            </a:pPr>
            <a:r>
              <a:rPr lang="en-US" altLang="zh-CN" sz="2000" b="1" dirty="0">
                <a:latin typeface="黑体" panose="02010609060101010101" pitchFamily="49" charset="-122"/>
                <a:ea typeface="黑体" panose="02010609060101010101" pitchFamily="49" charset="-122"/>
              </a:rPr>
              <a:t>070102</a:t>
            </a:r>
            <a:endParaRPr lang="en-US" altLang="zh-CN" sz="2000" b="1" dirty="0">
              <a:latin typeface="黑体" panose="02010609060101010101" pitchFamily="49" charset="-122"/>
              <a:ea typeface="黑体" panose="02010609060101010101" pitchFamily="49" charset="-122"/>
            </a:endParaRPr>
          </a:p>
        </p:txBody>
      </p:sp>
      <p:sp>
        <p:nvSpPr>
          <p:cNvPr id="72" name="object 13"/>
          <p:cNvSpPr txBox="1"/>
          <p:nvPr>
            <p:custDataLst>
              <p:tags r:id="rId6"/>
            </p:custDataLst>
          </p:nvPr>
        </p:nvSpPr>
        <p:spPr>
          <a:xfrm>
            <a:off x="5179695" y="28610560"/>
            <a:ext cx="4003675" cy="492125"/>
          </a:xfrm>
          <a:prstGeom prst="rect">
            <a:avLst/>
          </a:prstGeom>
        </p:spPr>
        <p:txBody>
          <a:bodyPr vert="horz" wrap="square" lIns="0" tIns="0" rIns="0" bIns="0" rtlCol="0">
            <a:spAutoFit/>
          </a:bodyPr>
          <a:p>
            <a:pPr indent="0" algn="ctr" defTabSz="914400" fontAlgn="auto">
              <a:lnSpc>
                <a:spcPct val="100000"/>
              </a:lnSpc>
              <a:tabLst>
                <a:tab pos="469900" algn="l"/>
                <a:tab pos="469900" algn="l"/>
              </a:tabLst>
            </a:pPr>
            <a:r>
              <a:rPr lang="zh-CN"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修改前规划布局方案</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3" name="object 13"/>
          <p:cNvSpPr txBox="1"/>
          <p:nvPr>
            <p:custDataLst>
              <p:tags r:id="rId7"/>
            </p:custDataLst>
          </p:nvPr>
        </p:nvSpPr>
        <p:spPr>
          <a:xfrm>
            <a:off x="16612870" y="28584525"/>
            <a:ext cx="4003675" cy="492125"/>
          </a:xfrm>
          <a:prstGeom prst="rect">
            <a:avLst/>
          </a:prstGeom>
        </p:spPr>
        <p:txBody>
          <a:bodyPr vert="horz" wrap="square" lIns="0" tIns="0" rIns="0" bIns="0" rtlCol="0">
            <a:spAutoFit/>
          </a:bodyPr>
          <a:p>
            <a:pPr indent="0" algn="ctr" defTabSz="914400" fontAlgn="auto">
              <a:lnSpc>
                <a:spcPct val="100000"/>
              </a:lnSpc>
              <a:tabLst>
                <a:tab pos="469900" algn="l"/>
                <a:tab pos="469900" algn="l"/>
              </a:tabLst>
            </a:pPr>
            <a:r>
              <a:rPr lang="zh-CN"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修改后规划布局方案</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0" name="表格 19"/>
          <p:cNvGraphicFramePr/>
          <p:nvPr>
            <p:custDataLst>
              <p:tags r:id="rId8"/>
            </p:custDataLst>
          </p:nvPr>
        </p:nvGraphicFramePr>
        <p:xfrm>
          <a:off x="835660" y="12478385"/>
          <a:ext cx="23433405" cy="4431030"/>
        </p:xfrm>
        <a:graphic>
          <a:graphicData uri="http://schemas.openxmlformats.org/drawingml/2006/table">
            <a:tbl>
              <a:tblPr/>
              <a:tblGrid>
                <a:gridCol w="8963025"/>
                <a:gridCol w="1598295"/>
                <a:gridCol w="1598295"/>
                <a:gridCol w="3175000"/>
                <a:gridCol w="2893695"/>
                <a:gridCol w="5205095"/>
              </a:tblGrid>
              <a:tr h="374650">
                <a:tc rowSpan="2">
                  <a:txBody>
                    <a:bodyPr/>
                    <a:p>
                      <a:pPr algn="ctr" fontAlgn="ctr"/>
                      <a:r>
                        <a:rPr lang="zh-CN" altLang="en-US" sz="2400" b="1" i="0">
                          <a:solidFill>
                            <a:srgbClr val="000000"/>
                          </a:solidFill>
                          <a:latin typeface="微软雅黑" panose="020B0503020204020204" pitchFamily="34" charset="-122"/>
                          <a:ea typeface="微软雅黑" panose="020B0503020204020204" pitchFamily="34" charset="-122"/>
                        </a:rPr>
                        <a:t>用地性质</a:t>
                      </a:r>
                      <a:endParaRPr lang="zh-CN" altLang="en-US" sz="24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gridSpan="2">
                  <a:txBody>
                    <a:bodyPr/>
                    <a:p>
                      <a:pPr algn="ctr" fontAlgn="ctr"/>
                      <a:r>
                        <a:rPr lang="zh-CN" altLang="en-US" sz="2400" b="1" i="0">
                          <a:solidFill>
                            <a:srgbClr val="000000"/>
                          </a:solidFill>
                          <a:latin typeface="微软雅黑" panose="020B0503020204020204" pitchFamily="34" charset="-122"/>
                          <a:ea typeface="微软雅黑" panose="020B0503020204020204" pitchFamily="34" charset="-122"/>
                        </a:rPr>
                        <a:t>修改前</a:t>
                      </a:r>
                      <a:endParaRPr lang="zh-CN" altLang="en-US" sz="24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algn="ctr" fontAlgn="ctr"/>
                      <a:r>
                        <a:rPr lang="zh-CN" altLang="en-US" sz="2400" b="1" i="0">
                          <a:solidFill>
                            <a:srgbClr val="000000"/>
                          </a:solidFill>
                          <a:latin typeface="微软雅黑" panose="020B0503020204020204" pitchFamily="34" charset="-122"/>
                          <a:ea typeface="微软雅黑" panose="020B0503020204020204" pitchFamily="34" charset="-122"/>
                        </a:rPr>
                        <a:t>修改后</a:t>
                      </a:r>
                      <a:endParaRPr lang="zh-CN" altLang="en-US" sz="24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p>
                      <a:pPr algn="ctr" fontAlgn="ctr"/>
                      <a:r>
                        <a:rPr lang="zh-CN" altLang="en-US" sz="2400" b="1" i="0">
                          <a:solidFill>
                            <a:srgbClr val="000000"/>
                          </a:solidFill>
                          <a:latin typeface="微软雅黑" panose="020B0503020204020204" pitchFamily="34" charset="-122"/>
                          <a:ea typeface="微软雅黑" panose="020B0503020204020204" pitchFamily="34" charset="-122"/>
                        </a:rPr>
                        <a:t>增减情况</a:t>
                      </a:r>
                      <a:endParaRPr lang="zh-CN" altLang="en-US" sz="2400" b="1"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68199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用地面积（</a:t>
                      </a:r>
                      <a:r>
                        <a:rPr lang="en-US" altLang="zh-CN" sz="2400" b="0" i="0">
                          <a:solidFill>
                            <a:srgbClr val="000000"/>
                          </a:solidFill>
                          <a:latin typeface="微软雅黑" panose="020B0503020204020204" pitchFamily="34" charset="-122"/>
                          <a:ea typeface="微软雅黑" panose="020B0503020204020204" pitchFamily="34" charset="-122"/>
                        </a:rPr>
                        <a:t>ha</a:t>
                      </a:r>
                      <a:r>
                        <a:rPr lang="zh-CN" altLang="en-US" sz="2400" b="0" i="0">
                          <a:solidFill>
                            <a:srgbClr val="000000"/>
                          </a:solidFill>
                          <a:latin typeface="微软雅黑" panose="020B0503020204020204" pitchFamily="34" charset="-122"/>
                          <a:ea typeface="微软雅黑" panose="020B0503020204020204" pitchFamily="34" charset="-122"/>
                        </a:rPr>
                        <a:t>）</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占比</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用地面积</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占比</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74650">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二类城镇住宅用地（</a:t>
                      </a:r>
                      <a:r>
                        <a:rPr lang="en-US" altLang="zh-CN" sz="2400" b="0" i="0">
                          <a:solidFill>
                            <a:srgbClr val="000000"/>
                          </a:solidFill>
                          <a:latin typeface="微软雅黑" panose="020B0503020204020204" pitchFamily="34" charset="-122"/>
                          <a:ea typeface="微软雅黑" panose="020B0503020204020204" pitchFamily="34" charset="-122"/>
                        </a:rPr>
                        <a:t>070102</a:t>
                      </a:r>
                      <a:r>
                        <a:rPr lang="zh-CN" altLang="en-US" sz="2400" b="0" i="0">
                          <a:solidFill>
                            <a:srgbClr val="000000"/>
                          </a:solidFill>
                          <a:latin typeface="微软雅黑" panose="020B0503020204020204" pitchFamily="34" charset="-122"/>
                          <a:ea typeface="微软雅黑" panose="020B0503020204020204" pitchFamily="34" charset="-122"/>
                        </a:rPr>
                        <a:t>）</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5.0316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23.56%</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4.5296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21.21%</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1" i="0">
                          <a:solidFill>
                            <a:srgbClr val="0070C0"/>
                          </a:solidFill>
                          <a:latin typeface="微软雅黑" panose="020B0503020204020204" pitchFamily="34" charset="-122"/>
                          <a:ea typeface="微软雅黑" panose="020B0503020204020204" pitchFamily="34" charset="-122"/>
                        </a:rPr>
                        <a:t>-0.5020</a:t>
                      </a:r>
                      <a:endParaRPr lang="en-US" altLang="zh-CN" sz="2400" b="1" i="0">
                        <a:solidFill>
                          <a:srgbClr val="0070C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5285">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商住混合用地（</a:t>
                      </a:r>
                      <a:r>
                        <a:rPr lang="en-US" altLang="zh-CN" sz="2400" b="0" i="0">
                          <a:solidFill>
                            <a:srgbClr val="000000"/>
                          </a:solidFill>
                          <a:latin typeface="微软雅黑" panose="020B0503020204020204" pitchFamily="34" charset="-122"/>
                          <a:ea typeface="微软雅黑" panose="020B0503020204020204" pitchFamily="34" charset="-122"/>
                        </a:rPr>
                        <a:t>070102/0901</a:t>
                      </a:r>
                      <a:r>
                        <a:rPr lang="zh-CN" altLang="en-US" sz="2400" b="0" i="0">
                          <a:solidFill>
                            <a:srgbClr val="000000"/>
                          </a:solidFill>
                          <a:latin typeface="微软雅黑" panose="020B0503020204020204" pitchFamily="34" charset="-122"/>
                          <a:ea typeface="微软雅黑" panose="020B0503020204020204" pitchFamily="34" charset="-122"/>
                        </a:rPr>
                        <a:t>）</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6.5272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30.56%</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0.0000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1" i="0">
                          <a:solidFill>
                            <a:srgbClr val="0070C0"/>
                          </a:solidFill>
                          <a:latin typeface="微软雅黑" panose="020B0503020204020204" pitchFamily="34" charset="-122"/>
                          <a:ea typeface="微软雅黑" panose="020B0503020204020204" pitchFamily="34" charset="-122"/>
                        </a:rPr>
                        <a:t>-6.5272</a:t>
                      </a:r>
                      <a:endParaRPr lang="en-US" altLang="zh-CN" sz="2400" b="1" i="0">
                        <a:solidFill>
                          <a:srgbClr val="0070C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4650">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商业用地（</a:t>
                      </a:r>
                      <a:r>
                        <a:rPr lang="en-US" altLang="zh-CN" sz="2400" b="0" i="0">
                          <a:solidFill>
                            <a:srgbClr val="000000"/>
                          </a:solidFill>
                          <a:latin typeface="微软雅黑" panose="020B0503020204020204" pitchFamily="34" charset="-122"/>
                          <a:ea typeface="微软雅黑" panose="020B0503020204020204" pitchFamily="34" charset="-122"/>
                        </a:rPr>
                        <a:t>0901</a:t>
                      </a:r>
                      <a:r>
                        <a:rPr lang="zh-CN" altLang="en-US" sz="2400" b="0" i="0">
                          <a:solidFill>
                            <a:srgbClr val="000000"/>
                          </a:solidFill>
                          <a:latin typeface="微软雅黑" panose="020B0503020204020204" pitchFamily="34" charset="-122"/>
                          <a:ea typeface="微软雅黑" panose="020B0503020204020204" pitchFamily="34" charset="-122"/>
                        </a:rPr>
                        <a:t>）</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0.0000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2.5335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11.86%</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1" i="0">
                          <a:solidFill>
                            <a:srgbClr val="FF0000"/>
                          </a:solidFill>
                          <a:latin typeface="微软雅黑" panose="020B0503020204020204" pitchFamily="34" charset="-122"/>
                          <a:ea typeface="微软雅黑" panose="020B0503020204020204" pitchFamily="34" charset="-122"/>
                        </a:rPr>
                        <a:t>+2.5335</a:t>
                      </a:r>
                      <a:endParaRPr lang="en-US" altLang="zh-CN" sz="2400" b="1" i="0">
                        <a:solidFill>
                          <a:srgbClr val="FF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5285">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商业兼容商务用地（</a:t>
                      </a:r>
                      <a:r>
                        <a:rPr lang="en-US" altLang="zh-CN" sz="2400" b="0" i="0">
                          <a:solidFill>
                            <a:srgbClr val="000000"/>
                          </a:solidFill>
                          <a:latin typeface="微软雅黑" panose="020B0503020204020204" pitchFamily="34" charset="-122"/>
                          <a:ea typeface="微软雅黑" panose="020B0503020204020204" pitchFamily="34" charset="-122"/>
                        </a:rPr>
                        <a:t>0901/0902</a:t>
                      </a:r>
                      <a:r>
                        <a:rPr lang="zh-CN" altLang="en-US" sz="2400" b="0" i="0">
                          <a:solidFill>
                            <a:srgbClr val="000000"/>
                          </a:solidFill>
                          <a:latin typeface="微软雅黑" panose="020B0503020204020204" pitchFamily="34" charset="-122"/>
                          <a:ea typeface="微软雅黑" panose="020B0503020204020204" pitchFamily="34" charset="-122"/>
                        </a:rPr>
                        <a:t>）</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4.4265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20.73%</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0.0000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1" i="0">
                          <a:solidFill>
                            <a:srgbClr val="0070C0"/>
                          </a:solidFill>
                          <a:latin typeface="微软雅黑" panose="020B0503020204020204" pitchFamily="34" charset="-122"/>
                          <a:ea typeface="微软雅黑" panose="020B0503020204020204" pitchFamily="34" charset="-122"/>
                        </a:rPr>
                        <a:t>-4.4265</a:t>
                      </a:r>
                      <a:endParaRPr lang="en-US" altLang="zh-CN" sz="2400" b="1" i="0">
                        <a:solidFill>
                          <a:srgbClr val="0070C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4650">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商业兼容一类物流仓储用地（</a:t>
                      </a:r>
                      <a:r>
                        <a:rPr lang="en-US" altLang="zh-CN" sz="2400" b="0" i="0">
                          <a:solidFill>
                            <a:srgbClr val="000000"/>
                          </a:solidFill>
                          <a:latin typeface="微软雅黑" panose="020B0503020204020204" pitchFamily="34" charset="-122"/>
                          <a:ea typeface="微软雅黑" panose="020B0503020204020204" pitchFamily="34" charset="-122"/>
                        </a:rPr>
                        <a:t>0901/110101</a:t>
                      </a:r>
                      <a:r>
                        <a:rPr lang="zh-CN" altLang="en-US" sz="2400" b="0" i="0">
                          <a:solidFill>
                            <a:srgbClr val="000000"/>
                          </a:solidFill>
                          <a:latin typeface="微软雅黑" panose="020B0503020204020204" pitchFamily="34" charset="-122"/>
                          <a:ea typeface="微软雅黑" panose="020B0503020204020204" pitchFamily="34" charset="-122"/>
                        </a:rPr>
                        <a:t>）</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0.0000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1.7517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8.20%</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ClrTx/>
                        <a:buSzTx/>
                        <a:buFontTx/>
                      </a:pPr>
                      <a:r>
                        <a:rPr lang="en-US" altLang="zh-CN" sz="2400" b="1" i="0">
                          <a:solidFill>
                            <a:srgbClr val="FF0000"/>
                          </a:solidFill>
                          <a:latin typeface="微软雅黑" panose="020B0503020204020204" pitchFamily="34" charset="-122"/>
                          <a:ea typeface="微软雅黑" panose="020B0503020204020204" pitchFamily="34" charset="-122"/>
                        </a:rPr>
                        <a:t>+1.7517</a:t>
                      </a:r>
                      <a:endParaRPr lang="en-US" altLang="zh-CN" sz="2400" b="1" i="0">
                        <a:solidFill>
                          <a:srgbClr val="FF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5285">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一类工业用地（</a:t>
                      </a:r>
                      <a:r>
                        <a:rPr lang="en-US" altLang="zh-CN" sz="2400" b="0" i="0">
                          <a:solidFill>
                            <a:srgbClr val="000000"/>
                          </a:solidFill>
                          <a:latin typeface="微软雅黑" panose="020B0503020204020204" pitchFamily="34" charset="-122"/>
                          <a:ea typeface="微软雅黑" panose="020B0503020204020204" pitchFamily="34" charset="-122"/>
                        </a:rPr>
                        <a:t>100101</a:t>
                      </a:r>
                      <a:r>
                        <a:rPr lang="zh-CN" altLang="en-US" sz="2400" b="0" i="0">
                          <a:solidFill>
                            <a:srgbClr val="000000"/>
                          </a:solidFill>
                          <a:latin typeface="微软雅黑" panose="020B0503020204020204" pitchFamily="34" charset="-122"/>
                          <a:ea typeface="微软雅黑" panose="020B0503020204020204" pitchFamily="34" charset="-122"/>
                        </a:rPr>
                        <a:t>）</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0.0000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9.0010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42.15%</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buClrTx/>
                        <a:buSzTx/>
                        <a:buFontTx/>
                      </a:pPr>
                      <a:r>
                        <a:rPr lang="en-US" altLang="zh-CN" sz="2400" b="1" i="0">
                          <a:solidFill>
                            <a:srgbClr val="FF0000"/>
                          </a:solidFill>
                          <a:latin typeface="微软雅黑" panose="020B0503020204020204" pitchFamily="34" charset="-122"/>
                          <a:ea typeface="微软雅黑" panose="020B0503020204020204" pitchFamily="34" charset="-122"/>
                        </a:rPr>
                        <a:t>+9.0010</a:t>
                      </a:r>
                      <a:endParaRPr lang="en-US" altLang="zh-CN" sz="2400" b="1" i="0">
                        <a:solidFill>
                          <a:srgbClr val="FF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4650">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农林用地</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1.8306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8.57%</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0.0000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0.00%</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1" i="0">
                          <a:solidFill>
                            <a:srgbClr val="0070C0"/>
                          </a:solidFill>
                          <a:latin typeface="微软雅黑" panose="020B0503020204020204" pitchFamily="34" charset="-122"/>
                          <a:ea typeface="微软雅黑" panose="020B0503020204020204" pitchFamily="34" charset="-122"/>
                        </a:rPr>
                        <a:t>-1.8306</a:t>
                      </a:r>
                      <a:endParaRPr lang="en-US" altLang="zh-CN" sz="2400" b="1" i="0">
                        <a:solidFill>
                          <a:srgbClr val="0070C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5285">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城镇道路用地（</a:t>
                      </a:r>
                      <a:r>
                        <a:rPr lang="en-US" altLang="zh-CN" sz="2400" b="0" i="0">
                          <a:solidFill>
                            <a:srgbClr val="000000"/>
                          </a:solidFill>
                          <a:latin typeface="微软雅黑" panose="020B0503020204020204" pitchFamily="34" charset="-122"/>
                          <a:ea typeface="微软雅黑" panose="020B0503020204020204" pitchFamily="34" charset="-122"/>
                        </a:rPr>
                        <a:t>1207</a:t>
                      </a:r>
                      <a:r>
                        <a:rPr lang="zh-CN" altLang="en-US" sz="2400" b="0" i="0">
                          <a:solidFill>
                            <a:srgbClr val="000000"/>
                          </a:solidFill>
                          <a:latin typeface="微软雅黑" panose="020B0503020204020204" pitchFamily="34" charset="-122"/>
                          <a:ea typeface="微软雅黑" panose="020B0503020204020204" pitchFamily="34" charset="-122"/>
                        </a:rPr>
                        <a:t>）</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3.5414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16.58%</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3.5414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16.58%</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1" i="0">
                          <a:solidFill>
                            <a:srgbClr val="0070C0"/>
                          </a:solidFill>
                          <a:latin typeface="微软雅黑" panose="020B0503020204020204" pitchFamily="34" charset="-122"/>
                          <a:ea typeface="微软雅黑" panose="020B0503020204020204" pitchFamily="34" charset="-122"/>
                        </a:rPr>
                        <a:t>0</a:t>
                      </a:r>
                      <a:endParaRPr lang="en-US" altLang="zh-CN" sz="2400" b="1" i="0">
                        <a:solidFill>
                          <a:srgbClr val="0070C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74650">
                <a:tc>
                  <a:txBody>
                    <a:bodyPr/>
                    <a:p>
                      <a:pPr algn="ctr" fontAlgn="ctr"/>
                      <a:r>
                        <a:rPr lang="zh-CN" altLang="en-US" sz="2400" b="0" i="0">
                          <a:solidFill>
                            <a:srgbClr val="000000"/>
                          </a:solidFill>
                          <a:latin typeface="微软雅黑" panose="020B0503020204020204" pitchFamily="34" charset="-122"/>
                          <a:ea typeface="微软雅黑" panose="020B0503020204020204" pitchFamily="34" charset="-122"/>
                        </a:rPr>
                        <a:t>合计</a:t>
                      </a:r>
                      <a:endParaRPr lang="zh-CN" altLang="en-US"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21.3572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100.00%</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21.3572 </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0" i="0">
                          <a:solidFill>
                            <a:srgbClr val="000000"/>
                          </a:solidFill>
                          <a:latin typeface="微软雅黑" panose="020B0503020204020204" pitchFamily="34" charset="-122"/>
                          <a:ea typeface="微软雅黑" panose="020B0503020204020204" pitchFamily="34" charset="-122"/>
                        </a:rPr>
                        <a:t>100.00%</a:t>
                      </a:r>
                      <a:endParaRPr lang="en-US" altLang="zh-CN" sz="2400" b="0" i="0">
                        <a:solidFill>
                          <a:srgbClr val="00000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2400" b="1" i="0">
                          <a:solidFill>
                            <a:srgbClr val="0070C0"/>
                          </a:solidFill>
                          <a:latin typeface="微软雅黑" panose="020B0503020204020204" pitchFamily="34" charset="-122"/>
                          <a:ea typeface="微软雅黑" panose="020B0503020204020204" pitchFamily="34" charset="-122"/>
                        </a:rPr>
                        <a:t>0</a:t>
                      </a:r>
                      <a:endParaRPr lang="en-US" altLang="zh-CN" sz="2400" b="1" i="0">
                        <a:solidFill>
                          <a:srgbClr val="0070C0"/>
                        </a:solidFill>
                        <a:latin typeface="微软雅黑" panose="020B0503020204020204" pitchFamily="34" charset="-122"/>
                        <a:ea typeface="微软雅黑" panose="020B0503020204020204" pitchFamily="3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21" name="文本框 20"/>
          <p:cNvSpPr txBox="1"/>
          <p:nvPr/>
        </p:nvSpPr>
        <p:spPr>
          <a:xfrm>
            <a:off x="13678535" y="30430470"/>
            <a:ext cx="743585" cy="183515"/>
          </a:xfrm>
          <a:prstGeom prst="rect">
            <a:avLst/>
          </a:prstGeom>
          <a:noFill/>
        </p:spPr>
        <p:txBody>
          <a:bodyPr wrap="square" rtlCol="0" anchor="t">
            <a:spAutoFit/>
          </a:bodyPr>
          <a:p>
            <a:pPr algn="ctr" fontAlgn="ctr">
              <a:buNone/>
            </a:pPr>
            <a:r>
              <a:rPr lang="en-US" altLang="zh-CN" sz="600">
                <a:solidFill>
                  <a:srgbClr val="000000"/>
                </a:solidFill>
                <a:latin typeface="微软雅黑" panose="020B0503020204020204" pitchFamily="34" charset="-122"/>
                <a:ea typeface="微软雅黑" panose="020B0503020204020204" pitchFamily="34" charset="-122"/>
                <a:sym typeface="+mn-ea"/>
              </a:rPr>
              <a:t>AN-HP4-01-02</a:t>
            </a:r>
            <a:endParaRPr lang="en-US" altLang="zh-CN" sz="600">
              <a:solidFill>
                <a:srgbClr val="000000"/>
              </a:solidFill>
              <a:latin typeface="微软雅黑" panose="020B0503020204020204" pitchFamily="34" charset="-122"/>
              <a:ea typeface="微软雅黑" panose="020B0503020204020204" pitchFamily="34" charset="-122"/>
              <a:sym typeface="+mn-ea"/>
            </a:endParaRPr>
          </a:p>
        </p:txBody>
      </p:sp>
      <p:sp>
        <p:nvSpPr>
          <p:cNvPr id="23" name="object 13"/>
          <p:cNvSpPr txBox="1"/>
          <p:nvPr>
            <p:custDataLst>
              <p:tags r:id="rId9"/>
            </p:custDataLst>
          </p:nvPr>
        </p:nvSpPr>
        <p:spPr>
          <a:xfrm>
            <a:off x="835660" y="38748970"/>
            <a:ext cx="12124690" cy="1477010"/>
          </a:xfrm>
          <a:prstGeom prst="rect">
            <a:avLst/>
          </a:prstGeom>
        </p:spPr>
        <p:txBody>
          <a:bodyPr vert="horz" wrap="square" lIns="0" tIns="0" rIns="0" bIns="0" rtlCol="0">
            <a:spAutoFit/>
          </a:bodyPr>
          <a:p>
            <a:pPr indent="0" algn="l" defTabSz="914400" fontAlgn="auto">
              <a:lnSpc>
                <a:spcPct val="100000"/>
              </a:lnSpc>
              <a:tabLst>
                <a:tab pos="469900" algn="l"/>
                <a:tab pos="469900" algn="l"/>
              </a:tabLst>
            </a:pPr>
            <a:r>
              <a:rPr lang="zh-CN"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注：混合兼容的前者为主要用地性质，计容建筑比例应大于</a:t>
            </a:r>
            <a:r>
              <a:rPr lang="en-US" altLang="zh-CN"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50%</a:t>
            </a:r>
            <a:r>
              <a:rPr lang="zh-CN"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defTabSz="914400" fontAlgn="auto">
              <a:lnSpc>
                <a:spcPct val="100000"/>
              </a:lnSpc>
              <a:tabLst>
                <a:tab pos="469900" algn="l"/>
                <a:tab pos="469900" algn="l"/>
              </a:tabLst>
            </a:pPr>
            <a:r>
              <a:rPr lang="zh-CN" altLang="en-US"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建筑退距按照</a:t>
            </a:r>
            <a:r>
              <a:rPr lang="zh-CN" altLang="en-US" sz="3200">
                <a:solidFill>
                  <a:srgbClr val="000000"/>
                </a:solidFill>
                <a:latin typeface="微软雅黑" panose="020B0503020204020204" pitchFamily="34" charset="-122"/>
                <a:ea typeface="微软雅黑" panose="020B0503020204020204" pitchFamily="34" charset="-122"/>
                <a:sym typeface="+mn-ea"/>
              </a:rPr>
              <a:t>《安宁市山地城镇规划管理指导意见（修订）》或《昆明市城乡规划管理技术规定》或土地出让合同执行</a:t>
            </a:r>
            <a:endParaRPr lang="zh-CN" altLang="en-US"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微信图片_2026-07-03_093717_795副本"/>
          <p:cNvPicPr>
            <a:picLocks noChangeAspect="1"/>
          </p:cNvPicPr>
          <p:nvPr/>
        </p:nvPicPr>
        <p:blipFill>
          <a:blip r:embed="rId10"/>
          <a:stretch>
            <a:fillRect/>
          </a:stretch>
        </p:blipFill>
        <p:spPr>
          <a:xfrm>
            <a:off x="18301335" y="39135050"/>
            <a:ext cx="348615" cy="348615"/>
          </a:xfrm>
          <a:prstGeom prst="rect">
            <a:avLst/>
          </a:prstGeom>
        </p:spPr>
      </p:pic>
    </p:spTree>
    <p:custDataLst>
      <p:tags r:id="rId1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p="http://schemas.openxmlformats.org/presentationml/2006/main">
  <p:tag name="KSO_WM_DIAGRAM_VIRTUALLY_FRAME" val="{&quot;height&quot;:120.8,&quot;left&quot;:34.05,&quot;top&quot;:318.45,&quot;width&quot;:814.25}"/>
</p:tagLst>
</file>

<file path=ppt/tags/tag11.xml><?xml version="1.0" encoding="utf-8"?>
<p:tagLst xmlns:p="http://schemas.openxmlformats.org/presentationml/2006/main">
  <p:tag name="KSO_WM_DIAGRAM_VIRTUALLY_FRAME" val="{&quot;height&quot;:369.4,&quot;left&quot;:36,&quot;top&quot;:170.9,&quot;width&quot;:884.75}"/>
</p:tagLst>
</file>

<file path=ppt/tags/tag12.xml><?xml version="1.0" encoding="utf-8"?>
<p:tagLst xmlns:p="http://schemas.openxmlformats.org/presentationml/2006/main">
  <p:tag name="KSO_WM_DIAGRAM_VIRTUALLY_FRAME" val="{&quot;height&quot;:369.4,&quot;left&quot;:36,&quot;top&quot;:170.9,&quot;width&quot;:884.75}"/>
</p:tagLst>
</file>

<file path=ppt/tags/tag13.xml><?xml version="1.0" encoding="utf-8"?>
<p:tagLst xmlns:p="http://schemas.openxmlformats.org/presentationml/2006/main">
  <p:tag name="TABLE_ENDDRAG_ORIGIN_RECT" val="1845*276"/>
  <p:tag name="TABLE_ENDDRAG_RECT" val="65*928*1845*276"/>
</p:tagLst>
</file>

<file path=ppt/tags/tag14.xml><?xml version="1.0" encoding="utf-8"?>
<p:tagLst xmlns:p="http://schemas.openxmlformats.org/presentationml/2006/main">
  <p:tag name="KSO_WM_DIAGRAM_VIRTUALLY_FRAME" val="{&quot;height&quot;:369.4,&quot;left&quot;:36,&quot;top&quot;:170.9,&quot;width&quot;:884.75}"/>
</p:tagLst>
</file>

<file path=ppt/tags/tag1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xml><?xml version="1.0" encoding="utf-8"?>
<p:tagLst xmlns:p="http://schemas.openxmlformats.org/presentationml/2006/main">
  <p:tag name="KSO_WPP_MARK_KEY" val="45211a28-85e3-4870-8a9d-63667665b30f"/>
  <p:tag name="COMMONDATA" val="eyJoZGlkIjoiYWEwNDMwZmVkN2RhMzBlMTdiYzNkOTFiOTQ2ODdiND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TABLE_ENDDRAG_ORIGIN_RECT" val="1869*502"/>
  <p:tag name="TABLE_ENDDRAG_RECT" val="59*1334*1869*502"/>
</p:tagLst>
</file>

<file path=ppt/tags/tag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p="http://schemas.openxmlformats.org/presentationml/2006/main">
  <p:tag name="TABLE_ENDDRAG_ORIGIN_RECT" val="958*806"/>
  <p:tag name="TABLE_ENDDRAG_RECT" val="61*2211*958*806"/>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2430</Words>
  <Application>WPS 演示</Application>
  <PresentationFormat>自定义</PresentationFormat>
  <Paragraphs>322</Paragraphs>
  <Slides>2</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vt:i4>
      </vt:variant>
    </vt:vector>
  </HeadingPairs>
  <TitlesOfParts>
    <vt:vector size="10" baseType="lpstr">
      <vt:lpstr>Arial</vt:lpstr>
      <vt:lpstr>宋体</vt:lpstr>
      <vt:lpstr>Wingdings</vt:lpstr>
      <vt:lpstr>微软雅黑</vt:lpstr>
      <vt:lpstr>黑体</vt:lpstr>
      <vt:lpstr>Arial</vt:lpstr>
      <vt:lpstr>Arial Unicode MS</vt:lpstr>
      <vt:lpstr>1_Office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昆明市西山区自然资源局</dc:title>
  <dc:creator>Administrator</dc:creator>
  <cp:lastModifiedBy>Administrator</cp:lastModifiedBy>
  <cp:revision>402</cp:revision>
  <dcterms:created xsi:type="dcterms:W3CDTF">2019-06-19T02:08:00Z</dcterms:created>
  <dcterms:modified xsi:type="dcterms:W3CDTF">2026-07-03T07:34:51Z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2052-12.1.0.26391</vt:lpwstr>
  </property>
  <property fmtid="{D5CDD505-2E9C-101B-9397-08002B2CF9AE}" pid="3" name="ICV">
    <vt:lpwstr>6D8D8AFBCCC9488E9E81381365943CDA_13</vt:lpwstr>
  </property>
  <property fmtid="{D5CDD505-2E9C-101B-9397-08002B2CF9AE}" pid="4" name="commondata">
    <vt:lpwstr>eyJoZGlkIjoiNDMzMmU3MGY1ZTUyMzZlZTVmOTNjYmJjY2RlNGM3YTYifQ==</vt:lpwstr>
  </property>
</Properties>
</file>