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8" r:id="rId3"/>
  </p:sldIdLst>
  <p:sldSz cx="25199975" cy="46799500"/>
  <p:notesSz cx="9144000" cy="6858000"/>
  <p:custDataLst>
    <p:tags r:id="rId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091" userDrawn="1">
          <p15:clr>
            <a:srgbClr val="A4A3A4"/>
          </p15:clr>
        </p15:guide>
        <p15:guide id="2" pos="79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DFF"/>
    <a:srgbClr val="FAF708"/>
    <a:srgbClr val="30DD00"/>
    <a:srgbClr val="E1F70C"/>
    <a:srgbClr val="5B9BD5"/>
    <a:srgbClr val="E50D10"/>
    <a:srgbClr val="7FBFFF"/>
    <a:srgbClr val="00DE01"/>
    <a:srgbClr val="00FF01"/>
    <a:srgbClr val="DD00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8"/>
    <p:restoredTop sz="94660"/>
  </p:normalViewPr>
  <p:slideViewPr>
    <p:cSldViewPr snapToGrid="0" showGuides="1">
      <p:cViewPr varScale="1">
        <p:scale>
          <a:sx n="17" d="100"/>
          <a:sy n="17" d="100"/>
        </p:scale>
        <p:origin x="3312" y="66"/>
      </p:cViewPr>
      <p:guideLst>
        <p:guide orient="horz" pos="14091"/>
        <p:guide pos="799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9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5144799-3716-4B39-B312-6456AD6DC247}" type="datetimeFigureOut"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600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lang="zh-CN" altLang="en-US" sz="1600" strike="noStrike" noProof="1"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11A5B66-1678-411F-B8FF-CA1D918F0A6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48113" y="857250"/>
            <a:ext cx="12477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单击此处编辑母版文本样式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lang="zh-CN" altLang="en-US" sz="1200" strike="noStrike" noProof="1"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218" name="备注占位符 2"/>
          <p:cNvSpPr>
            <a:spLocks noGrp="1"/>
          </p:cNvSpPr>
          <p:nvPr>
            <p:ph type="body"/>
          </p:nvPr>
        </p:nvSpPr>
        <p:spPr>
          <a:xfrm>
            <a:off x="914400" y="3300413"/>
            <a:ext cx="7315200" cy="2700337"/>
          </a:xfrm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921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84599" y="17662810"/>
            <a:ext cx="22430805" cy="6136048"/>
          </a:xfrm>
        </p:spPr>
        <p:txBody>
          <a:bodyPr rIns="25400" anchor="t"/>
          <a:lstStyle>
            <a:lvl1pPr algn="ctr">
              <a:defRPr sz="1488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base"/>
            <a:r>
              <a:rPr lang="zh-CN" altLang="en-US" sz="1488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84599" y="24336001"/>
            <a:ext cx="22430805" cy="6489655"/>
          </a:xfrm>
        </p:spPr>
        <p:txBody>
          <a:bodyPr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6615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1259840" indent="0" algn="ctr">
              <a:buNone/>
              <a:defRPr sz="5510"/>
            </a:lvl2pPr>
            <a:lvl3pPr marL="2520315" indent="0" algn="ctr">
              <a:buNone/>
              <a:defRPr sz="4960"/>
            </a:lvl3pPr>
            <a:lvl4pPr marL="3780155" indent="0" algn="ctr">
              <a:buNone/>
              <a:defRPr sz="4410"/>
            </a:lvl4pPr>
            <a:lvl5pPr marL="5039995" indent="0" algn="ctr">
              <a:buNone/>
              <a:defRPr sz="4410"/>
            </a:lvl5pPr>
            <a:lvl6pPr marL="6299835" indent="0" algn="ctr">
              <a:buNone/>
              <a:defRPr sz="4410"/>
            </a:lvl6pPr>
            <a:lvl7pPr marL="7560310" indent="0" algn="ctr">
              <a:buNone/>
              <a:defRPr sz="4410"/>
            </a:lvl7pPr>
            <a:lvl8pPr marL="8820150" indent="0" algn="ctr">
              <a:buNone/>
              <a:defRPr sz="4410"/>
            </a:lvl8pPr>
            <a:lvl9pPr marL="10079990" indent="0" algn="ctr">
              <a:buNone/>
              <a:defRPr sz="4410"/>
            </a:lvl9pPr>
          </a:lstStyle>
          <a:p>
            <a:pPr fontAlgn="auto"/>
            <a:r>
              <a:rPr lang="zh-CN" altLang="en-US" sz="6615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384698" y="6500055"/>
            <a:ext cx="22430805" cy="3439370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17662810"/>
            <a:ext cx="22430805" cy="6136048"/>
          </a:xfrm>
        </p:spPr>
        <p:txBody>
          <a:bodyPr rIns="25400" anchor="t"/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488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lang="zh-CN" altLang="en-US" sz="14880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2948032"/>
            <a:ext cx="22430805" cy="4422047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84599" y="8844095"/>
            <a:ext cx="22430805" cy="34402948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698" y="25991334"/>
            <a:ext cx="22430805" cy="4264034"/>
          </a:xfrm>
        </p:spPr>
        <p:txBody>
          <a:bodyPr rIns="63500" anchor="t"/>
          <a:lstStyle>
            <a:lvl1pPr>
              <a:defRPr sz="992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pPr fontAlgn="base"/>
            <a:r>
              <a:rPr lang="zh-CN" altLang="en-US" sz="992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84687" y="30788334"/>
            <a:ext cx="22430805" cy="7356328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441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259840" indent="0">
              <a:buNone/>
              <a:defRPr sz="5510">
                <a:solidFill>
                  <a:schemeClr val="tx1">
                    <a:tint val="75000"/>
                  </a:schemeClr>
                </a:solidFill>
              </a:defRPr>
            </a:lvl2pPr>
            <a:lvl3pPr marL="252031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3pPr>
            <a:lvl4pPr marL="3780155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4pPr>
            <a:lvl5pPr marL="5039995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5pPr>
            <a:lvl6pPr marL="6299835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6pPr>
            <a:lvl7pPr marL="756031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7pPr>
            <a:lvl8pPr marL="882015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8pPr>
            <a:lvl9pPr marL="1007999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z="4410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2948032"/>
            <a:ext cx="22430805" cy="4422047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384698" y="8844095"/>
            <a:ext cx="10920087" cy="34393702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895317" y="8844095"/>
            <a:ext cx="10920087" cy="34393702"/>
          </a:xfrm>
        </p:spPr>
        <p:txBody>
          <a:bodyPr>
            <a:noAutofit/>
          </a:bodyPr>
          <a:lstStyle>
            <a:lvl1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base"/>
            <a:r>
              <a:rPr lang="zh-CN" altLang="en-US" sz="4410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z="4410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z="4410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z="4410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z="4410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2948032"/>
            <a:ext cx="22430805" cy="4422047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84698" y="8844095"/>
            <a:ext cx="10920087" cy="2600021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551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1259840" indent="0">
              <a:buNone/>
              <a:defRPr sz="5510" b="1"/>
            </a:lvl2pPr>
            <a:lvl3pPr marL="2520315" indent="0">
              <a:buNone/>
              <a:defRPr sz="4960" b="1"/>
            </a:lvl3pPr>
            <a:lvl4pPr marL="3780155" indent="0">
              <a:buNone/>
              <a:defRPr sz="4410" b="1"/>
            </a:lvl4pPr>
            <a:lvl5pPr marL="5039995" indent="0">
              <a:buNone/>
              <a:defRPr sz="4410" b="1"/>
            </a:lvl5pPr>
            <a:lvl6pPr marL="6299835" indent="0">
              <a:buNone/>
              <a:defRPr sz="4410" b="1"/>
            </a:lvl6pPr>
            <a:lvl7pPr marL="7560310" indent="0">
              <a:buNone/>
              <a:defRPr sz="4410" b="1"/>
            </a:lvl7pPr>
            <a:lvl8pPr marL="8820150" indent="0">
              <a:buNone/>
              <a:defRPr sz="4410" b="1"/>
            </a:lvl8pPr>
            <a:lvl9pPr marL="10079990" indent="0">
              <a:buNone/>
              <a:defRPr sz="4410" b="1"/>
            </a:lvl9pPr>
          </a:lstStyle>
          <a:p>
            <a:pPr lvl="0" fontAlgn="auto"/>
            <a:r>
              <a:rPr lang="zh-CN" altLang="en-US" sz="5510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384687" y="12208693"/>
            <a:ext cx="10920000" cy="31065115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888853" y="8844095"/>
            <a:ext cx="10920087" cy="2600021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551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259840" indent="0">
              <a:buNone/>
              <a:defRPr sz="5510" b="1"/>
            </a:lvl2pPr>
            <a:lvl3pPr marL="2520315" indent="0">
              <a:buNone/>
              <a:defRPr sz="4960" b="1"/>
            </a:lvl3pPr>
            <a:lvl4pPr marL="3780155" indent="0">
              <a:buNone/>
              <a:defRPr sz="4410" b="1"/>
            </a:lvl4pPr>
            <a:lvl5pPr marL="5039995" indent="0">
              <a:buNone/>
              <a:defRPr sz="4410" b="1"/>
            </a:lvl5pPr>
            <a:lvl6pPr marL="6299835" indent="0">
              <a:buNone/>
              <a:defRPr sz="4410" b="1"/>
            </a:lvl6pPr>
            <a:lvl7pPr marL="7560310" indent="0">
              <a:buNone/>
              <a:defRPr sz="4410" b="1"/>
            </a:lvl7pPr>
            <a:lvl8pPr marL="8820150" indent="0">
              <a:buNone/>
              <a:defRPr sz="4410" b="1"/>
            </a:lvl8pPr>
            <a:lvl9pPr marL="10079990" indent="0">
              <a:buNone/>
              <a:defRPr sz="4410" b="1"/>
            </a:lvl9pPr>
          </a:lstStyle>
          <a:p>
            <a:pPr lvl="0" fontAlgn="auto"/>
            <a:r>
              <a:rPr lang="zh-CN" altLang="en-US" sz="5510" strike="noStrike" noProof="1">
                <a:sym typeface="+mn-ea"/>
              </a:rPr>
              <a:t>单击此处编辑母版文本样式</a:t>
            </a:r>
            <a:endParaRPr lang="zh-CN" altLang="en-US"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888853" y="12208693"/>
            <a:ext cx="10920087" cy="31065115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84698" y="8844095"/>
            <a:ext cx="10920087" cy="34393702"/>
          </a:xfrm>
        </p:spPr>
        <p:txBody>
          <a:bodyPr vert="horz" wrap="square" lIns="101600" tIns="0" rIns="82550" bIns="0" numCol="1" rtlCol="0" anchor="t" anchorCtr="0" compatLnSpc="1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4410" b="0" i="0" u="none" strike="noStrike" kern="1200" cap="none" spc="150" normalizeH="0" baseline="0" noProof="1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895416" y="8844095"/>
            <a:ext cx="10920087" cy="34393702"/>
          </a:xfrm>
        </p:spPr>
        <p:txBody>
          <a:bodyPr/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1849787" y="6500055"/>
            <a:ext cx="1965617" cy="36774694"/>
          </a:xfrm>
        </p:spPr>
        <p:txBody>
          <a:bodyPr vert="eaVert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66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66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384687" y="6500000"/>
            <a:ext cx="20313988" cy="36774694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.xml"/><Relationship Id="rId16" Type="http://schemas.openxmlformats.org/officeDocument/2006/relationships/tags" Target="../tags/tag5.xml"/><Relationship Id="rId15" Type="http://schemas.openxmlformats.org/officeDocument/2006/relationships/tags" Target="../tags/tag4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384300" y="2947988"/>
            <a:ext cx="22431375" cy="44227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01600" tIns="38100" rIns="76200" bIns="38100"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13"/>
            </p:custDataLst>
          </p:nvPr>
        </p:nvSpPr>
        <p:spPr>
          <a:xfrm>
            <a:off x="1384300" y="8843963"/>
            <a:ext cx="22431375" cy="343931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01600" tIns="0" rIns="82550" bIns="0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628650"/>
            <a:r>
              <a:rPr lang="zh-CN" altLang="en-US"/>
              <a:t>第二级</a:t>
            </a:r>
            <a:endParaRPr lang="zh-CN" altLang="en-US"/>
          </a:p>
          <a:p>
            <a:pPr lvl="2" indent="-628650"/>
            <a:r>
              <a:rPr lang="zh-CN" altLang="en-US"/>
              <a:t>第三级</a:t>
            </a:r>
            <a:endParaRPr lang="zh-CN" altLang="en-US"/>
          </a:p>
          <a:p>
            <a:pPr lvl="3" indent="-628650"/>
            <a:r>
              <a:rPr lang="zh-CN" altLang="en-US"/>
              <a:t>第四级</a:t>
            </a:r>
            <a:endParaRPr lang="zh-CN" altLang="en-US"/>
          </a:p>
          <a:p>
            <a:pPr lvl="4" indent="-62865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817688" y="43332400"/>
            <a:ext cx="5581650" cy="216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330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8507413" y="43332400"/>
            <a:ext cx="8185150" cy="216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330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7797463" y="43332400"/>
            <a:ext cx="5580063" cy="2162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3300">
                <a:solidFill>
                  <a:srgbClr val="898989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2519680" rtl="0" eaLnBrk="0" fontAlgn="base" hangingPunct="0">
        <a:spcBef>
          <a:spcPct val="0"/>
        </a:spcBef>
        <a:spcAft>
          <a:spcPct val="0"/>
        </a:spcAft>
        <a:defRPr sz="7700" b="1" kern="1200" spc="200">
          <a:solidFill>
            <a:schemeClr val="tx1"/>
          </a:solidFill>
          <a:latin typeface="+mj-lt"/>
          <a:ea typeface="+mj-ea"/>
          <a:cs typeface="+mj-cs"/>
        </a:defRPr>
      </a:lvl1pPr>
      <a:lvl2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628650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1pPr>
      <a:lvl2pPr marL="1889125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2pPr>
      <a:lvl3pPr marL="3149600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3pPr>
      <a:lvl4pPr marL="4410075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4pPr>
      <a:lvl5pPr marL="5669280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5pPr>
      <a:lvl6pPr marL="6929755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6pPr>
      <a:lvl7pPr marL="8190230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7pPr>
      <a:lvl8pPr marL="9450070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10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1pPr>
      <a:lvl2pPr marL="125984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2pPr>
      <a:lvl3pPr marL="252031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3pPr>
      <a:lvl4pPr marL="378015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5pPr>
      <a:lvl6pPr marL="629983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6pPr>
      <a:lvl7pPr marL="756031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7pPr>
      <a:lvl8pPr marL="882015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9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微信图片_20260713120936_690_127"/>
          <p:cNvPicPr>
            <a:picLocks noChangeAspect="1"/>
          </p:cNvPicPr>
          <p:nvPr/>
        </p:nvPicPr>
        <p:blipFill>
          <a:blip r:embed="rId1"/>
          <a:srcRect l="2821" t="10081" r="2895" b="12441"/>
          <a:stretch>
            <a:fillRect/>
          </a:stretch>
        </p:blipFill>
        <p:spPr>
          <a:xfrm>
            <a:off x="1771650" y="19023330"/>
            <a:ext cx="21587460" cy="25114885"/>
          </a:xfrm>
          <a:prstGeom prst="rect">
            <a:avLst/>
          </a:prstGeom>
        </p:spPr>
      </p:pic>
      <p:sp>
        <p:nvSpPr>
          <p:cNvPr id="8194" name="object 7"/>
          <p:cNvSpPr/>
          <p:nvPr/>
        </p:nvSpPr>
        <p:spPr>
          <a:xfrm>
            <a:off x="0" y="0"/>
            <a:ext cx="25204738" cy="5491163"/>
          </a:xfrm>
          <a:custGeom>
            <a:avLst/>
            <a:gdLst/>
            <a:ahLst/>
            <a:cxnLst>
              <a:cxn ang="0">
                <a:pos x="0" y="41724133"/>
              </a:cxn>
              <a:cxn ang="0">
                <a:pos x="136561199" y="41724133"/>
              </a:cxn>
              <a:cxn ang="0">
                <a:pos x="136561199" y="0"/>
              </a:cxn>
              <a:cxn ang="0">
                <a:pos x="0" y="0"/>
              </a:cxn>
              <a:cxn ang="0">
                <a:pos x="0" y="41724133"/>
              </a:cxn>
            </a:cxnLst>
            <a:rect l="0" t="0" r="0" b="0"/>
            <a:pathLst>
              <a:path w="10828020" h="1991995">
                <a:moveTo>
                  <a:pt x="0" y="1991861"/>
                </a:moveTo>
                <a:lnTo>
                  <a:pt x="10827493" y="1991861"/>
                </a:lnTo>
                <a:lnTo>
                  <a:pt x="10827493" y="0"/>
                </a:lnTo>
                <a:lnTo>
                  <a:pt x="0" y="0"/>
                </a:lnTo>
                <a:lnTo>
                  <a:pt x="0" y="1991861"/>
                </a:lnTo>
                <a:close/>
              </a:path>
            </a:pathLst>
          </a:custGeom>
          <a:solidFill>
            <a:srgbClr val="0C4780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6" name="object 7"/>
          <p:cNvSpPr/>
          <p:nvPr/>
        </p:nvSpPr>
        <p:spPr>
          <a:xfrm>
            <a:off x="-19050" y="44748450"/>
            <a:ext cx="25204738" cy="2043113"/>
          </a:xfrm>
          <a:custGeom>
            <a:avLst/>
            <a:gdLst/>
            <a:ahLst/>
            <a:cxnLst>
              <a:cxn ang="0">
                <a:pos x="0" y="41724133"/>
              </a:cxn>
              <a:cxn ang="0">
                <a:pos x="136561199" y="41724133"/>
              </a:cxn>
              <a:cxn ang="0">
                <a:pos x="136561199" y="0"/>
              </a:cxn>
              <a:cxn ang="0">
                <a:pos x="0" y="0"/>
              </a:cxn>
              <a:cxn ang="0">
                <a:pos x="0" y="41724133"/>
              </a:cxn>
            </a:cxnLst>
            <a:rect l="0" t="0" r="0" b="0"/>
            <a:pathLst>
              <a:path w="10828020" h="1991995">
                <a:moveTo>
                  <a:pt x="0" y="1991861"/>
                </a:moveTo>
                <a:lnTo>
                  <a:pt x="10827493" y="1991861"/>
                </a:lnTo>
                <a:lnTo>
                  <a:pt x="10827493" y="0"/>
                </a:lnTo>
                <a:lnTo>
                  <a:pt x="0" y="0"/>
                </a:lnTo>
                <a:lnTo>
                  <a:pt x="0" y="1991861"/>
                </a:lnTo>
                <a:close/>
              </a:path>
            </a:pathLst>
          </a:custGeom>
          <a:solidFill>
            <a:srgbClr val="0C4780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32" name="TextBox 81"/>
          <p:cNvSpPr txBox="1"/>
          <p:nvPr/>
        </p:nvSpPr>
        <p:spPr>
          <a:xfrm flipH="1">
            <a:off x="13113543" y="6288086"/>
            <a:ext cx="2266950" cy="8286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800" dirty="0">
                <a:latin typeface="Arial" panose="020B0604020202020204" pitchFamily="34" charset="0"/>
                <a:ea typeface="黑体" panose="02010609060101010101" pitchFamily="49" charset="-122"/>
              </a:rPr>
              <a:t>区位图</a:t>
            </a:r>
            <a:endParaRPr lang="zh-CN" altLang="en-US" sz="480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8234" name="TextBox 81"/>
          <p:cNvSpPr txBox="1"/>
          <p:nvPr/>
        </p:nvSpPr>
        <p:spPr>
          <a:xfrm>
            <a:off x="628650" y="17190085"/>
            <a:ext cx="834263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800" dirty="0">
                <a:latin typeface="Arial" panose="020B0604020202020204" pitchFamily="34" charset="0"/>
                <a:ea typeface="黑体" panose="02010609060101010101" pitchFamily="49" charset="-122"/>
              </a:rPr>
              <a:t>经批准的用地规划图</a:t>
            </a:r>
            <a:endParaRPr lang="zh-CN" altLang="en-US" sz="480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600940" y="7248525"/>
            <a:ext cx="12026265" cy="10732135"/>
          </a:xfrm>
          <a:prstGeom prst="rect">
            <a:avLst/>
          </a:prstGeom>
          <a:noFill/>
          <a:ln w="793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628650" y="18142585"/>
            <a:ext cx="23999190" cy="26083260"/>
          </a:xfrm>
          <a:prstGeom prst="rect">
            <a:avLst/>
          </a:prstGeom>
          <a:noFill/>
          <a:ln w="793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601345" y="7118350"/>
          <a:ext cx="11607800" cy="8797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450"/>
                <a:gridCol w="8896350"/>
              </a:tblGrid>
              <a:tr h="39096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6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批准情况：</a:t>
                      </a:r>
                      <a:endParaRPr lang="zh-CN" altLang="en-US" sz="3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zh-CN" altLang="en-US" sz="3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6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安宁市人民政府关于同意《安宁市国际陆港单元控制性详细规划（修改）》的批复（安政复〔2026〕122 号）</a:t>
                      </a:r>
                      <a:endParaRPr lang="zh-CN" altLang="en-US" sz="3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</a:tr>
              <a:tr h="17373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6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公布时间：</a:t>
                      </a:r>
                      <a:endParaRPr lang="zh-CN" altLang="en-US" sz="36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3600" b="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2026</a:t>
                      </a:r>
                      <a:r>
                        <a:rPr lang="zh-CN" altLang="en-US" sz="36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年</a:t>
                      </a:r>
                      <a:r>
                        <a:rPr lang="en-US" altLang="zh-CN" sz="36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7</a:t>
                      </a:r>
                      <a:r>
                        <a:rPr lang="zh-CN" altLang="en-US" sz="36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月</a:t>
                      </a:r>
                      <a:r>
                        <a:rPr lang="en-US" altLang="zh-CN" sz="36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13</a:t>
                      </a:r>
                      <a:r>
                        <a:rPr lang="zh-CN" altLang="en-US" sz="36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日</a:t>
                      </a:r>
                      <a:endParaRPr lang="en-US" altLang="zh-CN" sz="3600" dirty="0"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3600" dirty="0"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</a:tr>
              <a:tr h="31502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6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公布途径：</a:t>
                      </a:r>
                      <a:endParaRPr lang="zh-CN" altLang="en-US" sz="3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6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安宁市人民政府门户网站</a:t>
                      </a:r>
                      <a:endParaRPr lang="zh-CN" altLang="en-US" sz="3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object 8"/>
          <p:cNvSpPr txBox="1"/>
          <p:nvPr/>
        </p:nvSpPr>
        <p:spPr>
          <a:xfrm>
            <a:off x="2433638" y="45011975"/>
            <a:ext cx="22064663" cy="1863090"/>
          </a:xfrm>
          <a:prstGeom prst="rect">
            <a:avLst/>
          </a:prstGeom>
        </p:spPr>
        <p:txBody>
          <a:bodyPr wrap="square" lIns="0" tIns="16510" rIns="0" bIns="0">
            <a:spAutoFit/>
          </a:bodyPr>
          <a:lstStyle>
            <a:lvl1pPr algn="ctr" defTabSz="2519680" rtl="0" fontAlgn="base">
              <a:spcBef>
                <a:spcPct val="0"/>
              </a:spcBef>
              <a:spcAft>
                <a:spcPct val="0"/>
              </a:spcAft>
              <a:defRPr sz="14880" b="0" kern="1200" spc="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 fontAlgn="base"/>
            <a:r>
              <a:rPr lang="en-US" altLang="zh-CN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      </a:t>
            </a:r>
            <a:r>
              <a:rPr lang="zh-CN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安宁市人民政府</a:t>
            </a:r>
            <a:r>
              <a:rPr lang="zh-CN" altLang="en-US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  安宁市交通运输局</a:t>
            </a:r>
            <a:r>
              <a:rPr lang="en-US" altLang="zh-CN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 </a:t>
            </a:r>
            <a:r>
              <a:rPr lang="zh-CN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安宁市自然资源局</a:t>
            </a:r>
            <a:endParaRPr kumimoji="0" lang="zh-CN" altLang="en-US" sz="6000" b="0" i="0" u="none" strike="noStrike" kern="1200" cap="none" spc="-90" normalizeH="0" baseline="0" noProof="0" dirty="0">
              <a:ln>
                <a:noFill/>
              </a:ln>
              <a:solidFill>
                <a:srgbClr val="CC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黑体" panose="02010609060101010101" pitchFamily="49" charset="-122"/>
              <a:cs typeface="+mj-cs"/>
              <a:sym typeface="+mn-ea"/>
            </a:endParaRPr>
          </a:p>
          <a:p>
            <a:pPr algn="r" fontAlgn="base"/>
            <a:endParaRPr kumimoji="0" lang="zh-CN" altLang="en-US" sz="6000" b="0" i="0" u="none" strike="noStrike" kern="1200" cap="none" spc="-90" normalizeH="0" baseline="0" noProof="0" dirty="0">
              <a:ln>
                <a:noFill/>
              </a:ln>
              <a:solidFill>
                <a:srgbClr val="CC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黑体" panose="02010609060101010101" pitchFamily="49" charset="-122"/>
              <a:cs typeface="+mj-cs"/>
              <a:sym typeface="+mn-ea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405208" y="938245"/>
            <a:ext cx="24557990" cy="2232025"/>
          </a:xfrm>
          <a:prstGeom prst="rect">
            <a:avLst/>
          </a:prstGeom>
        </p:spPr>
        <p:txBody>
          <a:bodyPr wrap="square" lIns="0" tIns="16510" rIns="0" bIns="0">
            <a:spAutoFit/>
          </a:bodyPr>
          <a:lstStyle>
            <a:lvl1pPr algn="ctr" defTabSz="2519680" rtl="0" fontAlgn="base">
              <a:spcBef>
                <a:spcPct val="0"/>
              </a:spcBef>
              <a:spcAft>
                <a:spcPct val="0"/>
              </a:spcAft>
              <a:defRPr sz="14880" b="0" kern="1200" spc="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zh-CN" altLang="en-US" sz="7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《安宁市国际陆港单元控制性详细规划(修改)》</a:t>
            </a:r>
            <a:endParaRPr lang="zh-CN" altLang="en-US" sz="7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zh-CN" altLang="en-US" sz="7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批后公布</a:t>
            </a:r>
            <a:endParaRPr kumimoji="0" lang="zh-CN" altLang="en-US" sz="7200" b="1" i="0" u="none" strike="noStrike" kern="1200" cap="none" normalizeH="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97082" y="18209915"/>
            <a:ext cx="51090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dirty="0">
                <a:ea typeface="黑体" panose="02010609060101010101" pitchFamily="49" charset="-122"/>
              </a:rPr>
              <a:t>土地利用规划图：</a:t>
            </a:r>
            <a:endParaRPr lang="zh-CN" altLang="en-US" sz="4800" dirty="0"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3301345" y="8297545"/>
            <a:ext cx="10624820" cy="86633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5215" y="41914445"/>
            <a:ext cx="13449935" cy="22098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7.xml><?xml version="1.0" encoding="utf-8"?>
<p:tagLst xmlns:p="http://schemas.openxmlformats.org/presentationml/2006/main">
  <p:tag name="KSO_WM_UNIT_TABLE_BEAUTIFY" val="smartTable{020d48a7-3a67-4270-a190-111bc33e8624}"/>
  <p:tag name="TABLE_ENDDRAG_ORIGIN_RECT" val="914*692"/>
  <p:tag name="TABLE_ENDDRAG_RECT" val="47*560*914*692"/>
</p:tagLst>
</file>

<file path=ppt/tags/tag8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9.xml><?xml version="1.0" encoding="utf-8"?>
<p:tagLst xmlns:p="http://schemas.openxmlformats.org/presentationml/2006/main">
  <p:tag name="COMMONDATA" val="eyJoZGlkIjoiOGU3NzBkODNkNmQ1MWI3Y2QxZTE0ZTAxOTBhNGZmZTMifQ=="/>
  <p:tag name="KSO_WPP_MARK_KEY" val="45211a28-85e3-4870-8a9d-63667665b30f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WPS 演示</Application>
  <PresentationFormat>自定义</PresentationFormat>
  <Paragraphs>26</Paragraphs>
  <Slides>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黑体</vt:lpstr>
      <vt:lpstr>Arial Unicode MS</vt:lpstr>
      <vt:lpstr>1_Office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昆明市西山区自然资源局</dc:title>
  <dc:creator>Administrator</dc:creator>
  <cp:lastModifiedBy>zly</cp:lastModifiedBy>
  <cp:revision>320</cp:revision>
  <dcterms:created xsi:type="dcterms:W3CDTF">2019-06-19T02:08:00Z</dcterms:created>
  <dcterms:modified xsi:type="dcterms:W3CDTF">2026-07-13T06:30:16Z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9F4A2C19B1BF4D0C80B1A69BC0FDD2F7_13</vt:lpwstr>
  </property>
  <property fmtid="{D5CDD505-2E9C-101B-9397-08002B2CF9AE}" pid="4" name="commondata">
    <vt:lpwstr>eyJoZGlkIjoiNDMzMmU3MGY1ZTUyMzZlZTVmOTNjYmJjY2RlNGM3YTYifQ==</vt:lpwstr>
  </property>
</Properties>
</file>