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
  </p:notesMasterIdLst>
  <p:handoutMasterIdLst>
    <p:handoutMasterId r:id="rId4"/>
  </p:handoutMasterIdLst>
  <p:sldIdLst>
    <p:sldId id="274" r:id="rId2"/>
  </p:sldIdLst>
  <p:sldSz cx="25199975" cy="46799500"/>
  <p:notesSz cx="9144000" cy="6858000"/>
  <p:custDataLst>
    <p:tags r:id="rId5"/>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9pPr>
  </p:defaultTextStyle>
  <p:extLst>
    <p:ext uri="{EFAFB233-063F-42B5-8137-9DF3F51BA10A}">
      <p15:sldGuideLst xmlns:p15="http://schemas.microsoft.com/office/powerpoint/2012/main">
        <p15:guide id="1" orient="horz" pos="21703" userDrawn="1">
          <p15:clr>
            <a:srgbClr val="A4A3A4"/>
          </p15:clr>
        </p15:guide>
        <p15:guide id="2" pos="534" userDrawn="1">
          <p15:clr>
            <a:srgbClr val="A4A3A4"/>
          </p15:clr>
        </p15:guide>
        <p15:guide id="3" orient="horz" pos="27690" userDrawn="1">
          <p15:clr>
            <a:srgbClr val="A4A3A4"/>
          </p15:clr>
        </p15:guide>
        <p15:guide id="4" pos="153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110DFF"/>
    <a:srgbClr val="FAF708"/>
    <a:srgbClr val="30DD00"/>
    <a:srgbClr val="E1F70C"/>
    <a:srgbClr val="5B9BD5"/>
    <a:srgbClr val="E50D10"/>
    <a:srgbClr val="7FBFFF"/>
    <a:srgbClr val="00DE01"/>
    <a:srgbClr val="00FF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8"/>
    <p:restoredTop sz="94660"/>
  </p:normalViewPr>
  <p:slideViewPr>
    <p:cSldViewPr snapToGrid="0" showGuides="1">
      <p:cViewPr varScale="1">
        <p:scale>
          <a:sx n="12" d="100"/>
          <a:sy n="12" d="100"/>
        </p:scale>
        <p:origin x="2837" y="163"/>
      </p:cViewPr>
      <p:guideLst>
        <p:guide orient="horz" pos="21703"/>
        <p:guide pos="534"/>
        <p:guide orient="horz" pos="27690"/>
        <p:guide pos="15308"/>
      </p:guideLst>
    </p:cSldViewPr>
  </p:slideViewPr>
  <p:notesTextViewPr>
    <p:cViewPr>
      <p:scale>
        <a:sx n="3" d="2"/>
        <a:sy n="3" d="2"/>
      </p:scale>
      <p:origin x="0" y="0"/>
    </p:cViewPr>
  </p:notesTextViewPr>
  <p:gridSpacing cx="72005" cy="72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5144799-3716-4B39-B312-6456AD6DC247}" type="datetimeFigureOut">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2026/8/14</a:t>
            </a:fld>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600" strike="noStrike" noProof="1" dirty="0">
                <a:latin typeface="微软雅黑" panose="020B0503020204020204" pitchFamily="34" charset="-122"/>
                <a:ea typeface="微软雅黑" panose="020B0503020204020204" pitchFamily="34" charset="-122"/>
                <a:cs typeface="+mn-cs"/>
              </a:rPr>
              <a:t>‹#›</a:t>
            </a:fld>
            <a:endParaRPr lang="zh-CN" altLang="en-US" sz="1600" strike="noStrike" noProof="1">
              <a:latin typeface="微软雅黑" panose="020B0503020204020204" pitchFamily="3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11A5B66-1678-411F-B8FF-CA1D918F0A69}"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2026/8/14</a:t>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3948113" y="857250"/>
            <a:ext cx="1247775" cy="231457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p>
        </p:txBody>
      </p:sp>
      <p:sp>
        <p:nvSpPr>
          <p:cNvPr id="6" name="页脚占位符 5"/>
          <p:cNvSpPr>
            <a:spLocks noGrp="1"/>
          </p:cNvSpPr>
          <p:nvPr>
            <p:ph type="ftr" sz="quarter" idx="4"/>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200" strike="noStrike" noProof="1" dirty="0">
                <a:latin typeface="微软雅黑" panose="020B0503020204020204" pitchFamily="34" charset="-122"/>
                <a:ea typeface="微软雅黑" panose="020B0503020204020204" pitchFamily="34" charset="-122"/>
                <a:cs typeface="+mn-cs"/>
              </a:rPr>
              <a:t>‹#›</a:t>
            </a:fld>
            <a:endParaRPr lang="zh-CN" altLang="en-US" sz="12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t>1</a:t>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84599" y="17662810"/>
            <a:ext cx="22430805" cy="6136048"/>
          </a:xfrm>
        </p:spPr>
        <p:txBody>
          <a:bodyPr rIns="25400" anchor="t"/>
          <a:lstStyle>
            <a:lvl1pPr algn="ctr">
              <a:defRPr sz="14880" b="0" spc="600">
                <a:effectLst>
                  <a:outerShdw blurRad="38100" dist="38100" dir="2700000" algn="tl">
                    <a:srgbClr val="000000">
                      <a:alpha val="43137"/>
                    </a:srgbClr>
                  </a:outerShdw>
                </a:effectLst>
              </a:defRPr>
            </a:lvl1pPr>
          </a:lstStyle>
          <a:p>
            <a:pPr fontAlgn="base"/>
            <a:r>
              <a:rPr lang="zh-CN" altLang="en-US" sz="14880" strike="noStrike" noProof="1"/>
              <a:t>单击此处编辑母版标题样式</a:t>
            </a:r>
            <a:endParaRPr lang="zh-CN" altLang="en-US" strike="noStrike" noProof="1"/>
          </a:p>
        </p:txBody>
      </p:sp>
      <p:sp>
        <p:nvSpPr>
          <p:cNvPr id="3" name="副标题 2"/>
          <p:cNvSpPr>
            <a:spLocks noGrp="1"/>
          </p:cNvSpPr>
          <p:nvPr>
            <p:ph type="subTitle" idx="1"/>
          </p:nvPr>
        </p:nvSpPr>
        <p:spPr>
          <a:xfrm>
            <a:off x="1384599" y="24336001"/>
            <a:ext cx="22430805" cy="6489655"/>
          </a:xfrm>
        </p:spPr>
        <p:txBody>
          <a:bodyPr tIns="38100" rIns="76200" bIns="38100">
            <a:noAutofit/>
          </a:bodyPr>
          <a:lstStyle>
            <a:lvl1pPr marL="0" indent="0" algn="ctr" eaLnBrk="1" fontAlgn="auto" latinLnBrk="0" hangingPunct="1">
              <a:lnSpc>
                <a:spcPct val="100000"/>
              </a:lnSpc>
              <a:buNone/>
              <a:defRPr sz="6615" u="none" strike="noStrike" kern="1200" cap="none" spc="200" normalizeH="0" baseline="0">
                <a:solidFill>
                  <a:schemeClr val="tx1"/>
                </a:solidFill>
                <a:uFillTx/>
              </a:defRPr>
            </a:lvl1pPr>
            <a:lvl2pPr marL="1259840" indent="0" algn="ctr">
              <a:buNone/>
              <a:defRPr sz="5510"/>
            </a:lvl2pPr>
            <a:lvl3pPr marL="2520315" indent="0" algn="ctr">
              <a:buNone/>
              <a:defRPr sz="4960"/>
            </a:lvl3pPr>
            <a:lvl4pPr marL="3780155" indent="0" algn="ctr">
              <a:buNone/>
              <a:defRPr sz="4410"/>
            </a:lvl4pPr>
            <a:lvl5pPr marL="5039995" indent="0" algn="ctr">
              <a:buNone/>
              <a:defRPr sz="4410"/>
            </a:lvl5pPr>
            <a:lvl6pPr marL="6299835" indent="0" algn="ctr">
              <a:buNone/>
              <a:defRPr sz="4410"/>
            </a:lvl6pPr>
            <a:lvl7pPr marL="7560310" indent="0" algn="ctr">
              <a:buNone/>
              <a:defRPr sz="4410"/>
            </a:lvl7pPr>
            <a:lvl8pPr marL="8820150" indent="0" algn="ctr">
              <a:buNone/>
              <a:defRPr sz="4410"/>
            </a:lvl8pPr>
            <a:lvl9pPr marL="10079990" indent="0" algn="ctr">
              <a:buNone/>
              <a:defRPr sz="4410"/>
            </a:lvl9pPr>
          </a:lstStyle>
          <a:p>
            <a:pPr fontAlgn="auto"/>
            <a:r>
              <a:rPr lang="zh-CN" altLang="en-US" sz="6615"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1384698" y="6500055"/>
            <a:ext cx="22430805" cy="3439370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2" name="日期占位符 1"/>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6"/>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2" name="标题 1"/>
          <p:cNvSpPr>
            <a:spLocks noGrp="1"/>
          </p:cNvSpPr>
          <p:nvPr>
            <p:ph type="title"/>
          </p:nvPr>
        </p:nvSpPr>
        <p:spPr>
          <a:xfrm>
            <a:off x="1384599" y="17662810"/>
            <a:ext cx="22430805" cy="6136048"/>
          </a:xfrm>
        </p:spPr>
        <p:txBody>
          <a:bodyPr rIns="25400" anchor="t"/>
          <a:lstStyle>
            <a:lvl1pPr marL="0" marR="0" algn="ctr" defTabSz="914400" rtl="0" eaLnBrk="1" fontAlgn="auto" latinLnBrk="0" hangingPunct="1">
              <a:lnSpc>
                <a:spcPct val="100000"/>
              </a:lnSpc>
              <a:buNone/>
              <a:defRPr kumimoji="0" lang="zh-CN" altLang="en-US" sz="1488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fontAlgn="auto"/>
            <a:r>
              <a:rPr lang="zh-CN" altLang="en-US" sz="14880"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idx="1"/>
          </p:nvPr>
        </p:nvSpPr>
        <p:spPr>
          <a:xfrm>
            <a:off x="1384599" y="8844095"/>
            <a:ext cx="22430805" cy="34402948"/>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84698" y="25991334"/>
            <a:ext cx="22430805" cy="4264034"/>
          </a:xfrm>
        </p:spPr>
        <p:txBody>
          <a:bodyPr rIns="63500" anchor="t"/>
          <a:lstStyle>
            <a:lvl1pPr>
              <a:defRPr sz="9920" b="0" u="none" strike="noStrike" kern="1200" cap="none" spc="300" normalizeH="0">
                <a:solidFill>
                  <a:schemeClr val="tx1"/>
                </a:solidFill>
                <a:effectLst>
                  <a:outerShdw blurRad="38100" dist="38100" dir="2700000" algn="tl">
                    <a:srgbClr val="000000">
                      <a:alpha val="43137"/>
                    </a:srgbClr>
                  </a:outerShdw>
                </a:effectLst>
                <a:uFillTx/>
              </a:defRPr>
            </a:lvl1pPr>
          </a:lstStyle>
          <a:p>
            <a:pPr fontAlgn="base"/>
            <a:r>
              <a:rPr lang="zh-CN" altLang="en-US" sz="9920" strike="noStrike" noProof="1"/>
              <a:t>单击此处编辑母版标题样式</a:t>
            </a:r>
            <a:endParaRPr lang="zh-CN" altLang="en-US" strike="noStrike" noProof="1"/>
          </a:p>
        </p:txBody>
      </p:sp>
      <p:sp>
        <p:nvSpPr>
          <p:cNvPr id="3" name="文本占位符 2"/>
          <p:cNvSpPr>
            <a:spLocks noGrp="1"/>
          </p:cNvSpPr>
          <p:nvPr>
            <p:ph type="body" idx="1"/>
          </p:nvPr>
        </p:nvSpPr>
        <p:spPr>
          <a:xfrm>
            <a:off x="1384687" y="30788334"/>
            <a:ext cx="22430805" cy="7356328"/>
          </a:xfrm>
        </p:spPr>
        <p:txBody>
          <a:bodyPr tIns="38100" rIns="76200" bIns="38100">
            <a:noAutofit/>
          </a:bodyPr>
          <a:lstStyle>
            <a:lvl1pPr marL="0" indent="0" eaLnBrk="1" fontAlgn="auto" latinLnBrk="0" hangingPunct="1">
              <a:buNone/>
              <a:defRPr kumimoji="0" lang="zh-CN" altLang="en-US" sz="4410" b="0" i="0" u="none" strike="noStrike" kern="1200" cap="none" spc="150" normalizeH="0" baseline="0" noProof="1">
                <a:solidFill>
                  <a:schemeClr val="tx1"/>
                </a:solidFill>
                <a:uFillTx/>
                <a:latin typeface="+mn-lt"/>
                <a:ea typeface="+mn-ea"/>
                <a:cs typeface="+mn-cs"/>
                <a:sym typeface="+mn-ea"/>
              </a:defRPr>
            </a:lvl1pPr>
            <a:lvl2pPr marL="1259840" indent="0">
              <a:buNone/>
              <a:defRPr sz="5510">
                <a:solidFill>
                  <a:schemeClr val="tx1">
                    <a:tint val="75000"/>
                  </a:schemeClr>
                </a:solidFill>
              </a:defRPr>
            </a:lvl2pPr>
            <a:lvl3pPr marL="2520315" indent="0">
              <a:buNone/>
              <a:defRPr sz="4960">
                <a:solidFill>
                  <a:schemeClr val="tx1">
                    <a:tint val="75000"/>
                  </a:schemeClr>
                </a:solidFill>
              </a:defRPr>
            </a:lvl3pPr>
            <a:lvl4pPr marL="3780155" indent="0">
              <a:buNone/>
              <a:defRPr sz="4410">
                <a:solidFill>
                  <a:schemeClr val="tx1">
                    <a:tint val="75000"/>
                  </a:schemeClr>
                </a:solidFill>
              </a:defRPr>
            </a:lvl4pPr>
            <a:lvl5pPr marL="5039995" indent="0">
              <a:buNone/>
              <a:defRPr sz="4410">
                <a:solidFill>
                  <a:schemeClr val="tx1">
                    <a:tint val="75000"/>
                  </a:schemeClr>
                </a:solidFill>
              </a:defRPr>
            </a:lvl5pPr>
            <a:lvl6pPr marL="6299835" indent="0">
              <a:buNone/>
              <a:defRPr sz="4410">
                <a:solidFill>
                  <a:schemeClr val="tx1">
                    <a:tint val="75000"/>
                  </a:schemeClr>
                </a:solidFill>
              </a:defRPr>
            </a:lvl6pPr>
            <a:lvl7pPr marL="7560310" indent="0">
              <a:buNone/>
              <a:defRPr sz="4410">
                <a:solidFill>
                  <a:schemeClr val="tx1">
                    <a:tint val="75000"/>
                  </a:schemeClr>
                </a:solidFill>
              </a:defRPr>
            </a:lvl7pPr>
            <a:lvl8pPr marL="8820150" indent="0">
              <a:buNone/>
              <a:defRPr sz="4410">
                <a:solidFill>
                  <a:schemeClr val="tx1">
                    <a:tint val="75000"/>
                  </a:schemeClr>
                </a:solidFill>
              </a:defRPr>
            </a:lvl8pPr>
            <a:lvl9pPr marL="10079990" indent="0">
              <a:buNone/>
              <a:defRPr sz="4410">
                <a:solidFill>
                  <a:schemeClr val="tx1">
                    <a:tint val="75000"/>
                  </a:schemeClr>
                </a:solidFill>
              </a:defRPr>
            </a:lvl9pPr>
          </a:lstStyle>
          <a:p>
            <a:pPr lvl="0" fontAlgn="auto"/>
            <a:r>
              <a:rPr lang="zh-CN" altLang="en-US" sz="441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1384698" y="8844095"/>
            <a:ext cx="10920087" cy="34393702"/>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内容占位符 3"/>
          <p:cNvSpPr>
            <a:spLocks noGrp="1"/>
          </p:cNvSpPr>
          <p:nvPr>
            <p:ph sz="half" idx="2"/>
          </p:nvPr>
        </p:nvSpPr>
        <p:spPr>
          <a:xfrm>
            <a:off x="12895317" y="8844095"/>
            <a:ext cx="10920087" cy="34393702"/>
          </a:xfrm>
        </p:spPr>
        <p:txBody>
          <a:bodyPr>
            <a:noAutofit/>
          </a:bodyPr>
          <a:lstStyle>
            <a:lvl1pPr>
              <a:defRPr sz="4410">
                <a:solidFill>
                  <a:schemeClr val="tx1">
                    <a:lumMod val="75000"/>
                    <a:lumOff val="25000"/>
                  </a:schemeClr>
                </a:solidFill>
              </a:defRPr>
            </a:lvl1pPr>
            <a:lvl2pPr>
              <a:defRPr sz="4410">
                <a:solidFill>
                  <a:schemeClr val="tx1">
                    <a:lumMod val="75000"/>
                    <a:lumOff val="25000"/>
                  </a:schemeClr>
                </a:solidFill>
              </a:defRPr>
            </a:lvl2pPr>
            <a:lvl3pPr>
              <a:defRPr sz="4410">
                <a:solidFill>
                  <a:schemeClr val="tx1">
                    <a:lumMod val="75000"/>
                    <a:lumOff val="25000"/>
                  </a:schemeClr>
                </a:solidFill>
              </a:defRPr>
            </a:lvl3pPr>
            <a:lvl4pPr>
              <a:defRPr sz="4410">
                <a:solidFill>
                  <a:schemeClr val="tx1">
                    <a:lumMod val="75000"/>
                    <a:lumOff val="25000"/>
                  </a:schemeClr>
                </a:solidFill>
              </a:defRPr>
            </a:lvl4pPr>
            <a:lvl5pPr>
              <a:defRPr sz="4410">
                <a:solidFill>
                  <a:schemeClr val="tx1">
                    <a:lumMod val="75000"/>
                    <a:lumOff val="25000"/>
                  </a:schemeClr>
                </a:solidFill>
              </a:defRPr>
            </a:lvl5pPr>
          </a:lstStyle>
          <a:p>
            <a:pPr lvl="0" fontAlgn="base"/>
            <a:r>
              <a:rPr lang="zh-CN" altLang="en-US" sz="4410" strike="noStrike" noProof="1"/>
              <a:t>单击此处编辑母版文本样式</a:t>
            </a:r>
            <a:endParaRPr lang="zh-CN" altLang="en-US" strike="noStrike" noProof="1"/>
          </a:p>
          <a:p>
            <a:pPr lvl="1" fontAlgn="base"/>
            <a:r>
              <a:rPr lang="zh-CN" altLang="en-US" sz="4410" strike="noStrike" noProof="1"/>
              <a:t>第二级</a:t>
            </a:r>
            <a:endParaRPr lang="zh-CN" altLang="en-US" strike="noStrike" noProof="1"/>
          </a:p>
          <a:p>
            <a:pPr lvl="2" fontAlgn="base"/>
            <a:r>
              <a:rPr lang="zh-CN" altLang="en-US" sz="4410" strike="noStrike" noProof="1"/>
              <a:t>第三级</a:t>
            </a:r>
            <a:endParaRPr lang="zh-CN" altLang="en-US" strike="noStrike" noProof="1"/>
          </a:p>
          <a:p>
            <a:pPr lvl="3" fontAlgn="base"/>
            <a:r>
              <a:rPr lang="zh-CN" altLang="en-US" sz="4410" strike="noStrike" noProof="1"/>
              <a:t>第四级</a:t>
            </a:r>
            <a:endParaRPr lang="zh-CN" altLang="en-US" strike="noStrike" noProof="1"/>
          </a:p>
          <a:p>
            <a:pPr lvl="4" fontAlgn="base"/>
            <a:r>
              <a:rPr lang="zh-CN" altLang="en-US" sz="4410" strike="noStrike" noProof="1"/>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文本占位符 2"/>
          <p:cNvSpPr>
            <a:spLocks noGrp="1"/>
          </p:cNvSpPr>
          <p:nvPr>
            <p:ph type="body" idx="1"/>
          </p:nvPr>
        </p:nvSpPr>
        <p:spPr>
          <a:xfrm>
            <a:off x="1384698" y="8844095"/>
            <a:ext cx="10920087" cy="2600021"/>
          </a:xfrm>
        </p:spPr>
        <p:txBody>
          <a:bodyPr tIns="38100" rIns="76200" bIns="38100">
            <a:noAutofit/>
          </a:bodyPr>
          <a:lstStyle>
            <a:lvl1pPr marL="0" indent="0" eaLnBrk="1" fontAlgn="auto" latinLnBrk="0" hangingPunct="1">
              <a:lnSpc>
                <a:spcPct val="100000"/>
              </a:lnSpc>
              <a:spcAft>
                <a:spcPts val="0"/>
              </a:spcAft>
              <a:buNone/>
              <a:defRPr sz="5510" b="1" u="none" strike="noStrike" kern="1200" cap="none" spc="200" normalizeH="0" baseline="0">
                <a:solidFill>
                  <a:schemeClr val="tx1"/>
                </a:solidFill>
                <a:uFillTx/>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t>单击此处编辑母版文本样式</a:t>
            </a:r>
            <a:endParaRPr lang="zh-CN" altLang="en-US" strike="noStrike" noProof="1"/>
          </a:p>
        </p:txBody>
      </p:sp>
      <p:sp>
        <p:nvSpPr>
          <p:cNvPr id="4" name="内容占位符 3"/>
          <p:cNvSpPr>
            <a:spLocks noGrp="1"/>
          </p:cNvSpPr>
          <p:nvPr>
            <p:ph sz="half" idx="2"/>
          </p:nvPr>
        </p:nvSpPr>
        <p:spPr>
          <a:xfrm>
            <a:off x="1384687" y="12208693"/>
            <a:ext cx="10920000"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5" name="文本占位符 4"/>
          <p:cNvSpPr>
            <a:spLocks noGrp="1"/>
          </p:cNvSpPr>
          <p:nvPr>
            <p:ph type="body" sz="quarter" idx="3"/>
          </p:nvPr>
        </p:nvSpPr>
        <p:spPr>
          <a:xfrm>
            <a:off x="12888853" y="8844095"/>
            <a:ext cx="10920087" cy="2600021"/>
          </a:xfrm>
        </p:spPr>
        <p:txBody>
          <a:bodyPr tIns="38100" rIns="76200" bIns="38100">
            <a:noAutofit/>
          </a:bodyPr>
          <a:lstStyle>
            <a:lvl1pPr marL="0" marR="0" lvl="0" indent="0" algn="l" defTabSz="914400" rtl="0" eaLnBrk="1" fontAlgn="auto" latinLnBrk="0" hangingPunct="1">
              <a:lnSpc>
                <a:spcPct val="100000"/>
              </a:lnSpc>
              <a:spcBef>
                <a:spcPts val="5"/>
              </a:spcBef>
              <a:spcAft>
                <a:spcPts val="0"/>
              </a:spcAft>
              <a:buFont typeface="Arial" panose="020B0604020202020204" pitchFamily="34" charset="0"/>
              <a:buNone/>
              <a:defRPr kumimoji="0" lang="zh-CN" altLang="en-US" sz="5510" b="1" i="0" u="none" strike="noStrike" kern="1200" cap="none" spc="200" normalizeH="0" baseline="0" noProof="1" dirty="0">
                <a:solidFill>
                  <a:schemeClr val="tx1"/>
                </a:solidFill>
                <a:uFillTx/>
                <a:latin typeface="+mn-lt"/>
                <a:ea typeface="+mn-ea"/>
                <a:cs typeface="+mn-cs"/>
                <a:sym typeface="+mn-ea"/>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sym typeface="+mn-ea"/>
              </a:rPr>
              <a:t>单击此处编辑母版文本样式</a:t>
            </a:r>
            <a:endParaRPr lang="zh-CN" altLang="en-US" strike="noStrike" noProof="1">
              <a:sym typeface="+mn-ea"/>
            </a:endParaRPr>
          </a:p>
        </p:txBody>
      </p:sp>
      <p:sp>
        <p:nvSpPr>
          <p:cNvPr id="6" name="内容占位符 5"/>
          <p:cNvSpPr>
            <a:spLocks noGrp="1"/>
          </p:cNvSpPr>
          <p:nvPr>
            <p:ph sz="quarter" idx="4"/>
          </p:nvPr>
        </p:nvSpPr>
        <p:spPr>
          <a:xfrm>
            <a:off x="12888853" y="12208693"/>
            <a:ext cx="10920087"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384698" y="8844095"/>
            <a:ext cx="10920087" cy="34393702"/>
          </a:xfrm>
        </p:spPr>
        <p:txBody>
          <a:bodyPr vert="horz" wrap="square" lIns="101600" tIns="0" rIns="82550" bIns="0" numCol="1" rtlCol="0" anchor="t" anchorCtr="0" compatLnSpc="1">
            <a:noAutofit/>
          </a:bodyPr>
          <a:lstStyle>
            <a:lvl1pPr marL="0" marR="0" lvl="0" indent="0" algn="l" defTabSz="914400" rtl="0" eaLnBrk="1" fontAlgn="auto" latinLnBrk="0" hangingPunct="1">
              <a:lnSpc>
                <a:spcPct val="130000"/>
              </a:lnSpc>
              <a:spcBef>
                <a:spcPts val="5"/>
              </a:spcBef>
              <a:spcAft>
                <a:spcPts val="1000"/>
              </a:spcAft>
              <a:buFont typeface="Arial" panose="020B0604020202020204" pitchFamily="34" charset="0"/>
              <a:buNone/>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5"/>
              </a:spcBef>
              <a:spcAft>
                <a:spcPts val="1000"/>
              </a:spcAft>
              <a:buClrTx/>
              <a:buSzTx/>
              <a:buFont typeface="Arial" panose="020B0604020202020204" pitchFamily="34" charset="0"/>
              <a:buNone/>
              <a:defRPr/>
            </a:pPr>
            <a:endParaRPr kumimoji="0" lang="zh-CN" altLang="en-US" sz="4410" b="0" i="0" u="none" strike="noStrike" kern="1200" cap="none" spc="150" normalizeH="0" baseline="0" noProof="1">
              <a:ln>
                <a:noFill/>
              </a:ln>
              <a:solidFill>
                <a:schemeClr val="tx1">
                  <a:lumMod val="75000"/>
                  <a:lumOff val="25000"/>
                </a:schemeClr>
              </a:solidFill>
              <a:effectLst/>
              <a:uLnTx/>
              <a:uFillTx/>
              <a:latin typeface="+mn-lt"/>
              <a:ea typeface="+mn-ea"/>
              <a:cs typeface="+mn-cs"/>
              <a:sym typeface="+mn-ea"/>
            </a:endParaRPr>
          </a:p>
        </p:txBody>
      </p:sp>
      <p:sp>
        <p:nvSpPr>
          <p:cNvPr id="4" name="文本占位符 3"/>
          <p:cNvSpPr>
            <a:spLocks noGrp="1"/>
          </p:cNvSpPr>
          <p:nvPr>
            <p:ph type="body" sz="half" idx="2"/>
          </p:nvPr>
        </p:nvSpPr>
        <p:spPr>
          <a:xfrm>
            <a:off x="12895416" y="8844095"/>
            <a:ext cx="10920087" cy="34393702"/>
          </a:xfrm>
        </p:spPr>
        <p:txBody>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fontAlgn="auto"/>
            <a:r>
              <a:rPr sz="4410"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base"/>
            <a:r>
              <a:rPr lang="zh-CN" altLang="en-US" strike="noStrike" noProof="1"/>
              <a:t>单击此处编辑母版标题样式</a:t>
            </a:r>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849787" y="6500055"/>
            <a:ext cx="1965617" cy="36774694"/>
          </a:xfrm>
        </p:spPr>
        <p:txBody>
          <a:bodyPr vert="eaVert"/>
          <a:lstStyle>
            <a:lvl1pPr marL="0" marR="0" lvl="0" algn="l" defTabSz="914400" rtl="0" eaLnBrk="1" fontAlgn="auto" latinLnBrk="0" hangingPunct="1">
              <a:lnSpc>
                <a:spcPct val="100000"/>
              </a:lnSpc>
              <a:spcAft>
                <a:spcPts val="0"/>
              </a:spcAft>
              <a:buNone/>
              <a:defRPr kumimoji="0" lang="zh-CN" altLang="en-US" sz="6615" b="1" i="0" u="none" strike="noStrike" kern="1200" cap="none" spc="200" normalizeH="0" baseline="0" noProof="1" dirty="0">
                <a:solidFill>
                  <a:schemeClr val="tx1"/>
                </a:solidFill>
                <a:uFillTx/>
                <a:latin typeface="+mj-lt"/>
                <a:ea typeface="+mj-ea"/>
                <a:cs typeface="+mj-cs"/>
                <a:sym typeface="+mn-ea"/>
              </a:defRPr>
            </a:lvl1pPr>
          </a:lstStyle>
          <a:p>
            <a:pPr lvl="0" fontAlgn="auto"/>
            <a:r>
              <a:rPr sz="6615"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1384687" y="6500000"/>
            <a:ext cx="20313988" cy="36774694"/>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a:tileRect/>
        </a:gradFill>
        <a:effectLst/>
      </p:bgPr>
    </p:bg>
    <p:spTree>
      <p:nvGrpSpPr>
        <p:cNvPr id="1" name=""/>
        <p:cNvGrpSpPr/>
        <p:nvPr/>
      </p:nvGrpSpPr>
      <p:grpSpPr>
        <a:xfrm>
          <a:off x="0" y="0"/>
          <a:ext cx="0" cy="0"/>
          <a:chOff x="0" y="0"/>
          <a:chExt cx="0" cy="0"/>
        </a:xfrm>
      </p:grpSpPr>
      <p:sp>
        <p:nvSpPr>
          <p:cNvPr id="2050" name="标题占位符 1"/>
          <p:cNvSpPr>
            <a:spLocks noGrp="1"/>
          </p:cNvSpPr>
          <p:nvPr>
            <p:ph type="title"/>
            <p:custDataLst>
              <p:tags r:id="rId13"/>
            </p:custDataLst>
          </p:nvPr>
        </p:nvSpPr>
        <p:spPr>
          <a:xfrm>
            <a:off x="1384300" y="2947988"/>
            <a:ext cx="22431375" cy="4422775"/>
          </a:xfrm>
          <a:prstGeom prst="rect">
            <a:avLst/>
          </a:prstGeom>
          <a:noFill/>
          <a:ln w="9525">
            <a:noFill/>
          </a:ln>
        </p:spPr>
        <p:txBody>
          <a:bodyPr vert="horz" wrap="square" lIns="101600" tIns="38100" rIns="76200" bIns="38100" anchor="ctr"/>
          <a:lstStyle/>
          <a:p>
            <a:pPr lvl="0"/>
            <a:r>
              <a:rPr lang="zh-CN" altLang="en-US"/>
              <a:t>单击此处编辑母版标题样式</a:t>
            </a:r>
          </a:p>
        </p:txBody>
      </p:sp>
      <p:sp>
        <p:nvSpPr>
          <p:cNvPr id="2051" name="文本占位符 2"/>
          <p:cNvSpPr>
            <a:spLocks noGrp="1"/>
          </p:cNvSpPr>
          <p:nvPr>
            <p:ph type="body"/>
            <p:custDataLst>
              <p:tags r:id="rId14"/>
            </p:custDataLst>
          </p:nvPr>
        </p:nvSpPr>
        <p:spPr>
          <a:xfrm>
            <a:off x="1384300" y="8843963"/>
            <a:ext cx="22431375" cy="34393187"/>
          </a:xfrm>
          <a:prstGeom prst="rect">
            <a:avLst/>
          </a:prstGeom>
          <a:noFill/>
          <a:ln w="9525">
            <a:noFill/>
          </a:ln>
        </p:spPr>
        <p:txBody>
          <a:bodyPr vert="horz" wrap="square" lIns="101600" tIns="0" rIns="82550" bIns="0" anchor="t"/>
          <a:lstStyle/>
          <a:p>
            <a:pPr lvl="0"/>
            <a:r>
              <a:rPr lang="zh-CN" altLang="en-US"/>
              <a:t>单击此处编辑母版文本样式</a:t>
            </a:r>
          </a:p>
          <a:p>
            <a:pPr lvl="1" indent="-628650"/>
            <a:r>
              <a:rPr lang="zh-CN" altLang="en-US"/>
              <a:t>第二级</a:t>
            </a:r>
          </a:p>
          <a:p>
            <a:pPr lvl="2" indent="-628650"/>
            <a:r>
              <a:rPr lang="zh-CN" altLang="en-US"/>
              <a:t>第三级</a:t>
            </a:r>
          </a:p>
          <a:p>
            <a:pPr lvl="3" indent="-628650"/>
            <a:r>
              <a:rPr lang="zh-CN" altLang="en-US"/>
              <a:t>第四级</a:t>
            </a:r>
          </a:p>
          <a:p>
            <a:pPr lvl="4" indent="-628650"/>
            <a:r>
              <a:rPr lang="zh-CN" altLang="en-US"/>
              <a:t>第五级</a:t>
            </a:r>
          </a:p>
        </p:txBody>
      </p:sp>
      <p:sp>
        <p:nvSpPr>
          <p:cNvPr id="4" name="日期占位符 3"/>
          <p:cNvSpPr>
            <a:spLocks noGrp="1"/>
          </p:cNvSpPr>
          <p:nvPr>
            <p:ph type="dt" sz="half" idx="2"/>
            <p:custDataLst>
              <p:tags r:id="rId15"/>
            </p:custDataLst>
          </p:nvPr>
        </p:nvSpPr>
        <p:spPr>
          <a:xfrm>
            <a:off x="1817688" y="43332400"/>
            <a:ext cx="5581650" cy="2162175"/>
          </a:xfrm>
          <a:prstGeom prst="rect">
            <a:avLst/>
          </a:prstGeom>
        </p:spPr>
        <p:txBody>
          <a:bodyPr vert="horz" lIns="91440" tIns="45720" rIns="91440" bIns="45720" rtlCol="0" anchor="ctr">
            <a:normAutofit/>
          </a:bodyPr>
          <a:lstStyle>
            <a:lvl1pPr algn="l" eaLnBrk="1" fontAlgn="auto" hangingPunct="1">
              <a:spcBef>
                <a:spcPts val="0"/>
              </a:spcBef>
              <a:spcAft>
                <a:spcPts val="0"/>
              </a:spcAft>
              <a:defRPr sz="3305">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2026/8/14</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custDataLst>
              <p:tags r:id="rId16"/>
            </p:custDataLst>
          </p:nvPr>
        </p:nvSpPr>
        <p:spPr>
          <a:xfrm>
            <a:off x="8507413" y="43332400"/>
            <a:ext cx="8185150" cy="2162175"/>
          </a:xfrm>
          <a:prstGeom prst="rect">
            <a:avLst/>
          </a:prstGeom>
        </p:spPr>
        <p:txBody>
          <a:bodyPr vert="horz" lIns="91440" tIns="45720" rIns="91440" bIns="45720" rtlCol="0" anchor="ctr">
            <a:normAutofit/>
          </a:bodyPr>
          <a:lstStyle>
            <a:lvl1pPr algn="ctr" eaLnBrk="1" fontAlgn="auto" hangingPunct="1">
              <a:spcBef>
                <a:spcPts val="0"/>
              </a:spcBef>
              <a:spcAft>
                <a:spcPts val="0"/>
              </a:spcAft>
              <a:defRPr sz="3305">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custDataLst>
              <p:tags r:id="rId17"/>
            </p:custDataLst>
          </p:nvPr>
        </p:nvSpPr>
        <p:spPr>
          <a:xfrm>
            <a:off x="17797463" y="43332400"/>
            <a:ext cx="5580063" cy="2162175"/>
          </a:xfrm>
          <a:prstGeom prst="rect">
            <a:avLst/>
          </a:prstGeom>
        </p:spPr>
        <p:txBody>
          <a:bodyPr vert="horz" wrap="square" lIns="91440" tIns="45720" rIns="91440" bIns="45720" numCol="1" anchor="ctr" anchorCtr="0" compatLnSpc="1"/>
          <a:lstStyle>
            <a:lvl1pPr algn="r">
              <a:defRPr sz="33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519680" rtl="0" eaLnBrk="0" fontAlgn="base" hangingPunct="0">
        <a:spcBef>
          <a:spcPct val="0"/>
        </a:spcBef>
        <a:spcAft>
          <a:spcPct val="0"/>
        </a:spcAft>
        <a:defRPr sz="7700" b="1" kern="1200" spc="200">
          <a:solidFill>
            <a:schemeClr val="tx1"/>
          </a:solidFill>
          <a:latin typeface="+mj-lt"/>
          <a:ea typeface="+mj-ea"/>
          <a:cs typeface="+mj-cs"/>
        </a:defRPr>
      </a:lvl1pPr>
      <a:lvl2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p:titleStyle>
    <p:bodyStyle>
      <a:lvl1pPr marL="628650" indent="-628650" algn="l" defTabSz="2519680" rtl="0" eaLnBrk="0" fontAlgn="base" hangingPunct="0">
        <a:lnSpc>
          <a:spcPct val="130000"/>
        </a:lnSpc>
        <a:spcBef>
          <a:spcPct val="0"/>
        </a:spcBef>
        <a:spcAft>
          <a:spcPts val="1000"/>
        </a:spcAft>
        <a:buFont typeface="Arial" panose="020B0604020202020204" pitchFamily="34" charset="0"/>
        <a:buChar char="•"/>
        <a:defRPr sz="4400" kern="1200" spc="150">
          <a:solidFill>
            <a:schemeClr val="tx1"/>
          </a:solidFill>
          <a:latin typeface="+mn-lt"/>
          <a:ea typeface="+mn-ea"/>
          <a:cs typeface="+mn-cs"/>
        </a:defRPr>
      </a:lvl1pPr>
      <a:lvl2pPr marL="188912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2pPr>
      <a:lvl3pPr marL="314960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3pPr>
      <a:lvl4pPr marL="441007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4pPr>
      <a:lvl5pPr marL="566928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5pPr>
      <a:lvl6pPr marL="6929755"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6pPr>
      <a:lvl7pPr marL="819023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7pPr>
      <a:lvl8pPr marL="945007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8pPr>
      <a:lvl9pPr marL="1070991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9pPr>
    </p:bodyStyle>
    <p:otherStyle>
      <a:defPPr>
        <a:defRPr lang="zh-CN"/>
      </a:defPPr>
      <a:lvl1pPr marL="0" algn="l" defTabSz="2520315" rtl="0" eaLnBrk="1" latinLnBrk="0" hangingPunct="1">
        <a:defRPr sz="4960" kern="1200">
          <a:solidFill>
            <a:schemeClr val="tx1"/>
          </a:solidFill>
          <a:latin typeface="+mn-lt"/>
          <a:ea typeface="+mn-ea"/>
          <a:cs typeface="+mn-cs"/>
        </a:defRPr>
      </a:lvl1pPr>
      <a:lvl2pPr marL="1259840" algn="l" defTabSz="2520315" rtl="0" eaLnBrk="1" latinLnBrk="0" hangingPunct="1">
        <a:defRPr sz="4960" kern="1200">
          <a:solidFill>
            <a:schemeClr val="tx1"/>
          </a:solidFill>
          <a:latin typeface="+mn-lt"/>
          <a:ea typeface="+mn-ea"/>
          <a:cs typeface="+mn-cs"/>
        </a:defRPr>
      </a:lvl2pPr>
      <a:lvl3pPr marL="2520315" algn="l" defTabSz="2520315" rtl="0" eaLnBrk="1" latinLnBrk="0" hangingPunct="1">
        <a:defRPr sz="4960" kern="1200">
          <a:solidFill>
            <a:schemeClr val="tx1"/>
          </a:solidFill>
          <a:latin typeface="+mn-lt"/>
          <a:ea typeface="+mn-ea"/>
          <a:cs typeface="+mn-cs"/>
        </a:defRPr>
      </a:lvl3pPr>
      <a:lvl4pPr marL="3780155" algn="l" defTabSz="2520315" rtl="0" eaLnBrk="1" latinLnBrk="0" hangingPunct="1">
        <a:defRPr sz="4960" kern="1200">
          <a:solidFill>
            <a:schemeClr val="tx1"/>
          </a:solidFill>
          <a:latin typeface="+mn-lt"/>
          <a:ea typeface="+mn-ea"/>
          <a:cs typeface="+mn-cs"/>
        </a:defRPr>
      </a:lvl4pPr>
      <a:lvl5pPr marL="5039995" algn="l" defTabSz="2520315" rtl="0" eaLnBrk="1" latinLnBrk="0" hangingPunct="1">
        <a:defRPr sz="4960" kern="1200">
          <a:solidFill>
            <a:schemeClr val="tx1"/>
          </a:solidFill>
          <a:latin typeface="+mn-lt"/>
          <a:ea typeface="+mn-ea"/>
          <a:cs typeface="+mn-cs"/>
        </a:defRPr>
      </a:lvl5pPr>
      <a:lvl6pPr marL="6299835" algn="l" defTabSz="2520315" rtl="0" eaLnBrk="1" latinLnBrk="0" hangingPunct="1">
        <a:defRPr sz="4960" kern="1200">
          <a:solidFill>
            <a:schemeClr val="tx1"/>
          </a:solidFill>
          <a:latin typeface="+mn-lt"/>
          <a:ea typeface="+mn-ea"/>
          <a:cs typeface="+mn-cs"/>
        </a:defRPr>
      </a:lvl6pPr>
      <a:lvl7pPr marL="7560310" algn="l" defTabSz="2520315" rtl="0" eaLnBrk="1" latinLnBrk="0" hangingPunct="1">
        <a:defRPr sz="4960" kern="1200">
          <a:solidFill>
            <a:schemeClr val="tx1"/>
          </a:solidFill>
          <a:latin typeface="+mn-lt"/>
          <a:ea typeface="+mn-ea"/>
          <a:cs typeface="+mn-cs"/>
        </a:defRPr>
      </a:lvl7pPr>
      <a:lvl8pPr marL="8820150" algn="l" defTabSz="2520315" rtl="0" eaLnBrk="1" latinLnBrk="0" hangingPunct="1">
        <a:defRPr sz="4960" kern="1200">
          <a:solidFill>
            <a:schemeClr val="tx1"/>
          </a:solidFill>
          <a:latin typeface="+mn-lt"/>
          <a:ea typeface="+mn-ea"/>
          <a:cs typeface="+mn-cs"/>
        </a:defRPr>
      </a:lvl8pPr>
      <a:lvl9pPr marL="10079990" algn="l" defTabSz="2520315" rtl="0" eaLnBrk="1" latinLnBrk="0" hangingPunct="1">
        <a:defRPr sz="4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0.xml"/><Relationship Id="rId7" Type="http://schemas.openxmlformats.org/officeDocument/2006/relationships/notesSlide" Target="../notesSlides/notesSlide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1.xml"/><Relationship Id="rId5" Type="http://schemas.openxmlformats.org/officeDocument/2006/relationships/tags" Target="../tags/tag12.xml"/><Relationship Id="rId10" Type="http://schemas.openxmlformats.org/officeDocument/2006/relationships/image" Target="../media/image3.jpg"/><Relationship Id="rId4" Type="http://schemas.openxmlformats.org/officeDocument/2006/relationships/tags" Target="../tags/tag11.xml"/><Relationship Id="rId9"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21" name="矩形 20"/>
          <p:cNvSpPr/>
          <p:nvPr/>
        </p:nvSpPr>
        <p:spPr>
          <a:xfrm>
            <a:off x="600392" y="25167122"/>
            <a:ext cx="23999190" cy="18620256"/>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object 8"/>
          <p:cNvSpPr txBox="1"/>
          <p:nvPr/>
        </p:nvSpPr>
        <p:spPr>
          <a:xfrm>
            <a:off x="2433638" y="45011975"/>
            <a:ext cx="22064663" cy="186309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r"/>
            <a:r>
              <a:rPr lang="zh-CN" altLang="en-US" sz="6000" dirty="0">
                <a:solidFill>
                  <a:srgbClr val="CCFFFF"/>
                </a:solidFill>
                <a:ea typeface="黑体" panose="02010609060101010101" pitchFamily="49" charset="-122"/>
                <a:sym typeface="+mn-ea"/>
              </a:rPr>
              <a:t>安宁高新技术产业开发区管理委员会 </a:t>
            </a:r>
            <a:r>
              <a:rPr lang="zh-CN" sz="6000" dirty="0">
                <a:solidFill>
                  <a:srgbClr val="CCFFFF"/>
                </a:solidFill>
                <a:ea typeface="黑体" panose="02010609060101010101" pitchFamily="49" charset="-122"/>
                <a:sym typeface="+mn-ea"/>
              </a:rPr>
              <a:t>安宁市自然资源局</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13" name="object 8"/>
          <p:cNvSpPr txBox="1"/>
          <p:nvPr/>
        </p:nvSpPr>
        <p:spPr>
          <a:xfrm>
            <a:off x="320992" y="936596"/>
            <a:ext cx="24557990" cy="3340658"/>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r>
              <a:rPr lang="zh-CN" altLang="zh-CN" sz="7200" dirty="0">
                <a:solidFill>
                  <a:srgbClr val="CCFFFF"/>
                </a:solidFill>
                <a:sym typeface="+mn-ea"/>
              </a:rPr>
              <a:t>《</a:t>
            </a:r>
            <a:r>
              <a:rPr lang="zh-CN" altLang="en-US" sz="7200" dirty="0">
                <a:solidFill>
                  <a:srgbClr val="CCFFFF"/>
                </a:solidFill>
                <a:sym typeface="+mn-ea"/>
              </a:rPr>
              <a:t>安宁市“产业园区</a:t>
            </a:r>
            <a:r>
              <a:rPr lang="en-US" altLang="zh-CN" sz="7200" dirty="0">
                <a:solidFill>
                  <a:srgbClr val="CCFFFF"/>
                </a:solidFill>
                <a:sym typeface="+mn-ea"/>
              </a:rPr>
              <a:t>15</a:t>
            </a:r>
            <a:r>
              <a:rPr lang="zh-CN" altLang="en-US" sz="7200" dirty="0">
                <a:solidFill>
                  <a:srgbClr val="CCFFFF"/>
                </a:solidFill>
                <a:sym typeface="+mn-ea"/>
              </a:rPr>
              <a:t>单元”钢铁</a:t>
            </a:r>
            <a:r>
              <a:rPr lang="en-US" altLang="zh-CN" sz="7200" dirty="0">
                <a:solidFill>
                  <a:srgbClr val="CCFFFF"/>
                </a:solidFill>
                <a:sym typeface="+mn-ea"/>
              </a:rPr>
              <a:t>—</a:t>
            </a:r>
            <a:r>
              <a:rPr lang="zh-CN" altLang="en-US" sz="7200" dirty="0">
                <a:solidFill>
                  <a:srgbClr val="CCFFFF"/>
                </a:solidFill>
                <a:sym typeface="+mn-ea"/>
              </a:rPr>
              <a:t>绿色装备制造及</a:t>
            </a:r>
            <a:endParaRPr lang="en-US" altLang="zh-CN" sz="7200" dirty="0">
              <a:solidFill>
                <a:srgbClr val="CCFFFF"/>
              </a:solidFill>
              <a:sym typeface="+mn-ea"/>
            </a:endParaRPr>
          </a:p>
          <a:p>
            <a:r>
              <a:rPr lang="zh-CN" altLang="en-US" sz="7200" dirty="0">
                <a:solidFill>
                  <a:srgbClr val="CCFFFF"/>
                </a:solidFill>
                <a:sym typeface="+mn-ea"/>
              </a:rPr>
              <a:t>环保产业园</a:t>
            </a:r>
            <a:r>
              <a:rPr lang="en-US" altLang="zh-CN" sz="7200" dirty="0">
                <a:solidFill>
                  <a:srgbClr val="CCFFFF"/>
                </a:solidFill>
                <a:sym typeface="+mn-ea"/>
              </a:rPr>
              <a:t>YJ1031</a:t>
            </a:r>
            <a:r>
              <a:rPr lang="zh-CN" altLang="en-US" sz="7200" dirty="0">
                <a:solidFill>
                  <a:srgbClr val="CCFFFF"/>
                </a:solidFill>
                <a:sym typeface="+mn-ea"/>
              </a:rPr>
              <a:t>等地块控制性详细规划维护方案</a:t>
            </a:r>
            <a:r>
              <a:rPr lang="zh-CN" altLang="zh-CN" sz="7200" dirty="0">
                <a:solidFill>
                  <a:srgbClr val="CCFFFF"/>
                </a:solidFill>
                <a:sym typeface="+mn-ea"/>
              </a:rPr>
              <a:t>》</a:t>
            </a:r>
            <a:endParaRPr lang="en-US" altLang="zh-CN" sz="7200" dirty="0">
              <a:solidFill>
                <a:srgbClr val="CCFFFF"/>
              </a:solidFill>
              <a:sym typeface="+mn-ea"/>
            </a:endParaRPr>
          </a:p>
          <a:p>
            <a:r>
              <a:rPr lang="zh-CN" altLang="en-US" sz="7200" dirty="0">
                <a:solidFill>
                  <a:srgbClr val="CCFFFF"/>
                </a:solidFill>
                <a:ea typeface="黑体" panose="02010609060101010101" pitchFamily="49" charset="-122"/>
                <a:sym typeface="+mn-ea"/>
              </a:rPr>
              <a:t>公示暨征求利害关系人意见的公告</a:t>
            </a:r>
            <a:endParaRPr kumimoji="0" lang="zh-CN" altLang="en-US" sz="72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8" name="TextBox 81"/>
          <p:cNvSpPr txBox="1"/>
          <p:nvPr>
            <p:custDataLst>
              <p:tags r:id="rId2"/>
            </p:custDataLst>
          </p:nvPr>
        </p:nvSpPr>
        <p:spPr>
          <a:xfrm>
            <a:off x="1302878" y="16128318"/>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修改说明</a:t>
            </a:r>
          </a:p>
        </p:txBody>
      </p:sp>
      <p:sp>
        <p:nvSpPr>
          <p:cNvPr id="9" name="文本框 8"/>
          <p:cNvSpPr txBox="1"/>
          <p:nvPr/>
        </p:nvSpPr>
        <p:spPr>
          <a:xfrm>
            <a:off x="3609695" y="5814810"/>
            <a:ext cx="20160774" cy="9632573"/>
          </a:xfrm>
          <a:prstGeom prst="rect">
            <a:avLst/>
          </a:prstGeom>
          <a:noFill/>
        </p:spPr>
        <p:txBody>
          <a:bodyPr wrap="square" rtlCol="0">
            <a:spAutoFit/>
          </a:bodyPr>
          <a:lstStyle/>
          <a:p>
            <a:pPr marL="0" lvl="1" indent="-3600000" algn="just">
              <a:lnSpc>
                <a:spcPct val="130000"/>
              </a:lnSpc>
            </a:pPr>
            <a:r>
              <a:rPr lang="zh-CN" altLang="en-US" sz="3200" dirty="0">
                <a:latin typeface="+mj-ea"/>
                <a:ea typeface="+mj-ea"/>
              </a:rPr>
              <a:t>安宁市人民政府于</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8</a:t>
            </a:r>
            <a:r>
              <a:rPr lang="zh-CN" altLang="en-US" sz="3200" dirty="0">
                <a:latin typeface="+mj-ea"/>
                <a:ea typeface="+mj-ea"/>
              </a:rPr>
              <a:t>月同意启动</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15</a:t>
            </a:r>
            <a:r>
              <a:rPr lang="zh-CN" altLang="en-US" sz="3200" dirty="0">
                <a:latin typeface="+mj-ea"/>
                <a:ea typeface="+mj-ea"/>
              </a:rPr>
              <a:t>单元”钢铁</a:t>
            </a:r>
            <a:r>
              <a:rPr lang="en-US" altLang="zh-CN" sz="3200" dirty="0">
                <a:latin typeface="+mj-ea"/>
                <a:ea typeface="+mj-ea"/>
              </a:rPr>
              <a:t>—</a:t>
            </a:r>
            <a:r>
              <a:rPr lang="zh-CN" altLang="en-US" sz="3200" dirty="0">
                <a:latin typeface="+mj-ea"/>
                <a:ea typeface="+mj-ea"/>
              </a:rPr>
              <a:t>绿色装备制造及环保产业园</a:t>
            </a:r>
            <a:r>
              <a:rPr lang="en-US" altLang="zh-CN" sz="3200" dirty="0">
                <a:latin typeface="+mj-ea"/>
                <a:ea typeface="+mj-ea"/>
              </a:rPr>
              <a:t>YJ1031</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15</a:t>
            </a:r>
            <a:r>
              <a:rPr lang="zh-CN" altLang="en-US" sz="3200" dirty="0">
                <a:latin typeface="+mj-ea"/>
                <a:ea typeface="+mj-ea"/>
              </a:rPr>
              <a:t>单元”钢铁</a:t>
            </a:r>
            <a:r>
              <a:rPr lang="en-US" altLang="zh-CN" sz="3200" dirty="0">
                <a:latin typeface="+mj-ea"/>
                <a:ea typeface="+mj-ea"/>
              </a:rPr>
              <a:t>—</a:t>
            </a:r>
            <a:r>
              <a:rPr lang="zh-CN" altLang="en-US" sz="3200" dirty="0">
                <a:latin typeface="+mj-ea"/>
                <a:ea typeface="+mj-ea"/>
              </a:rPr>
              <a:t>绿色装备制造及环保产业园</a:t>
            </a:r>
            <a:r>
              <a:rPr lang="en-US" altLang="zh-CN" sz="3200" dirty="0">
                <a:latin typeface="+mj-ea"/>
                <a:ea typeface="+mj-ea"/>
              </a:rPr>
              <a:t>YJ1031</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经安宁市国土空间规划和土地矿产储备委员会办公室</a:t>
            </a:r>
            <a:r>
              <a:rPr lang="en-US" altLang="zh-CN" sz="3200" dirty="0">
                <a:latin typeface="+mj-ea"/>
                <a:ea typeface="+mj-ea"/>
              </a:rPr>
              <a:t>2026</a:t>
            </a:r>
            <a:r>
              <a:rPr lang="zh-CN" altLang="en-US" sz="3200" dirty="0">
                <a:latin typeface="+mj-ea"/>
                <a:ea typeface="+mj-ea"/>
              </a:rPr>
              <a:t>年第</a:t>
            </a:r>
            <a:r>
              <a:rPr lang="en-US" altLang="zh-CN" sz="3200" dirty="0">
                <a:latin typeface="+mj-ea"/>
                <a:ea typeface="+mj-ea"/>
              </a:rPr>
              <a:t>10</a:t>
            </a:r>
            <a:r>
              <a:rPr lang="zh-CN" altLang="en-US" sz="3200" dirty="0">
                <a:latin typeface="+mj-ea"/>
                <a:ea typeface="+mj-ea"/>
              </a:rPr>
              <a:t>次会议审议通过，现按相关规定进行公示。</a:t>
            </a:r>
          </a:p>
          <a:p>
            <a:pPr marL="0" lvl="1" indent="-3600000" algn="just">
              <a:lnSpc>
                <a:spcPct val="130000"/>
              </a:lnSpc>
            </a:pPr>
            <a:r>
              <a:rPr lang="zh-CN" altLang="en-US" sz="3200" dirty="0">
                <a:latin typeface="+mj-ea"/>
                <a:ea typeface="+mj-ea"/>
              </a:rPr>
              <a:t>根据</a:t>
            </a:r>
            <a:r>
              <a:rPr lang="en-US" altLang="zh-CN" sz="3200" dirty="0">
                <a:latin typeface="+mj-ea"/>
                <a:ea typeface="+mj-ea"/>
              </a:rPr>
              <a:t>《</a:t>
            </a:r>
            <a:r>
              <a:rPr lang="zh-CN" altLang="en-US" sz="3200" dirty="0">
                <a:latin typeface="+mj-ea"/>
                <a:ea typeface="+mj-ea"/>
              </a:rPr>
              <a:t>昆明市详细规划管理规定</a:t>
            </a:r>
            <a:r>
              <a:rPr lang="en-US" altLang="zh-CN" sz="3200" dirty="0">
                <a:latin typeface="+mj-ea"/>
                <a:ea typeface="+mj-ea"/>
              </a:rPr>
              <a:t>》</a:t>
            </a:r>
            <a:r>
              <a:rPr lang="zh-CN" altLang="en-US" sz="3200" dirty="0">
                <a:latin typeface="+mj-ea"/>
                <a:ea typeface="+mj-ea"/>
              </a:rPr>
              <a:t>等相关法律、法规要求，现就</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15</a:t>
            </a:r>
            <a:r>
              <a:rPr lang="zh-CN" altLang="en-US" sz="3200" dirty="0">
                <a:latin typeface="+mj-ea"/>
                <a:ea typeface="+mj-ea"/>
              </a:rPr>
              <a:t>单元”钢铁</a:t>
            </a:r>
            <a:r>
              <a:rPr lang="en-US" altLang="zh-CN" sz="3200" dirty="0">
                <a:latin typeface="+mj-ea"/>
                <a:ea typeface="+mj-ea"/>
              </a:rPr>
              <a:t>—</a:t>
            </a:r>
            <a:r>
              <a:rPr lang="zh-CN" altLang="en-US" sz="3200" dirty="0">
                <a:latin typeface="+mj-ea"/>
                <a:ea typeface="+mj-ea"/>
              </a:rPr>
              <a:t>绿色装备制造及环保产业园</a:t>
            </a:r>
            <a:r>
              <a:rPr lang="en-US" altLang="zh-CN" sz="3200" dirty="0">
                <a:latin typeface="+mj-ea"/>
                <a:ea typeface="+mj-ea"/>
              </a:rPr>
              <a:t>YJ1031</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征求规划地段内利害关系人意见，公示期间如有意见或建议，可向我局依法行使陈述、申辩以及申请听证等权利。逾期不申报的，视为放弃上述权利。凡是本次规划地段内有利害关系的公民、法人以及其他组织，提交意见的同时应当提交本人身份证明文件以及证明利害关系存在的证据材料（包括但不限于不动产权证等）。</a:t>
            </a:r>
          </a:p>
          <a:p>
            <a:pPr marL="0" lvl="1" indent="-457200" algn="just">
              <a:lnSpc>
                <a:spcPct val="130000"/>
              </a:lnSpc>
            </a:pPr>
            <a:r>
              <a:rPr lang="zh-CN" altLang="en-US" sz="3200" dirty="0">
                <a:latin typeface="+mj-ea"/>
                <a:ea typeface="+mj-ea"/>
              </a:rPr>
              <a:t>安宁市人民政府门户网站、“安宁高新技术产业开发区”微信公众号、项目现场、安宁市自然资源局公示栏、安宁高新技术产业开发区管理委员会公示栏</a:t>
            </a:r>
          </a:p>
          <a:p>
            <a:pPr algn="just">
              <a:lnSpc>
                <a:spcPct val="130000"/>
              </a:lnSpc>
            </a:pPr>
            <a:r>
              <a:rPr lang="en-US" altLang="zh-CN" sz="3200" dirty="0">
                <a:latin typeface="+mj-ea"/>
                <a:ea typeface="+mj-ea"/>
              </a:rPr>
              <a:t>7</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8</a:t>
            </a:r>
            <a:r>
              <a:rPr lang="zh-CN" altLang="en-US" sz="3200" dirty="0">
                <a:latin typeface="+mj-ea"/>
                <a:ea typeface="+mj-ea"/>
              </a:rPr>
              <a:t>月</a:t>
            </a:r>
            <a:r>
              <a:rPr lang="en-US" altLang="zh-CN" sz="3200" dirty="0">
                <a:latin typeface="+mj-ea"/>
                <a:ea typeface="+mj-ea"/>
              </a:rPr>
              <a:t>14</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8</a:t>
            </a:r>
            <a:r>
              <a:rPr lang="zh-CN" altLang="en-US" sz="3200" dirty="0">
                <a:latin typeface="+mj-ea"/>
                <a:ea typeface="+mj-ea"/>
              </a:rPr>
              <a:t>月</a:t>
            </a:r>
            <a:r>
              <a:rPr lang="en-US" altLang="zh-CN" sz="3200" dirty="0">
                <a:latin typeface="+mj-ea"/>
                <a:ea typeface="+mj-ea"/>
              </a:rPr>
              <a:t>20</a:t>
            </a:r>
            <a:r>
              <a:rPr lang="zh-CN" altLang="en-US" sz="3200" dirty="0">
                <a:latin typeface="+mj-ea"/>
                <a:ea typeface="+mj-ea"/>
              </a:rPr>
              <a:t>日）</a:t>
            </a:r>
          </a:p>
          <a:p>
            <a:pPr marL="0" lvl="1" indent="-457200" algn="just">
              <a:lnSpc>
                <a:spcPct val="130000"/>
              </a:lnSpc>
            </a:pPr>
            <a:r>
              <a:rPr lang="zh-CN" altLang="en-US" sz="3200" dirty="0">
                <a:latin typeface="+mj-ea"/>
                <a:ea typeface="+mj-ea"/>
              </a:rPr>
              <a:t>若需对本规划提交意见的，应在公示期内进行反馈，反馈方式如下：</a:t>
            </a:r>
          </a:p>
          <a:p>
            <a:pPr marL="0" lvl="1" indent="-457200" algn="just">
              <a:lnSpc>
                <a:spcPct val="130000"/>
              </a:lnSpc>
            </a:pPr>
            <a:r>
              <a:rPr lang="en-US" altLang="zh-CN" sz="3200" dirty="0">
                <a:latin typeface="+mj-ea"/>
                <a:ea typeface="+mj-ea"/>
              </a:rPr>
              <a:t>1</a:t>
            </a:r>
            <a:r>
              <a:rPr lang="zh-CN" altLang="en-US" sz="3200" dirty="0">
                <a:latin typeface="+mj-ea"/>
                <a:ea typeface="+mj-ea"/>
              </a:rPr>
              <a:t>、书面反馈意见，请将书面意见邮寄至云南省安宁市自然资源局（宁湖大厦</a:t>
            </a:r>
            <a:r>
              <a:rPr lang="en-US" altLang="zh-CN" sz="3200" dirty="0">
                <a:latin typeface="+mj-ea"/>
                <a:ea typeface="+mj-ea"/>
              </a:rPr>
              <a:t>22</a:t>
            </a:r>
            <a:r>
              <a:rPr lang="zh-CN" altLang="en-US" sz="3200" dirty="0">
                <a:latin typeface="+mj-ea"/>
                <a:ea typeface="+mj-ea"/>
              </a:rPr>
              <a:t>楼）。</a:t>
            </a:r>
          </a:p>
          <a:p>
            <a:pPr marL="0" lvl="1" indent="-457200" algn="just">
              <a:lnSpc>
                <a:spcPct val="130000"/>
              </a:lnSpc>
            </a:pPr>
            <a:r>
              <a:rPr lang="en-US" altLang="zh-CN" sz="3200" dirty="0">
                <a:latin typeface="+mj-ea"/>
                <a:ea typeface="+mj-ea"/>
              </a:rPr>
              <a:t>2</a:t>
            </a:r>
            <a:r>
              <a:rPr lang="zh-CN" altLang="en-US" sz="3200" dirty="0">
                <a:latin typeface="+mj-ea"/>
                <a:ea typeface="+mj-ea"/>
              </a:rPr>
              <a:t>、若存在疑问，请拨打安宁市自然资源局联系电话</a:t>
            </a:r>
            <a:r>
              <a:rPr lang="en-US" altLang="zh-CN" sz="3200" dirty="0">
                <a:latin typeface="+mj-ea"/>
                <a:ea typeface="+mj-ea"/>
              </a:rPr>
              <a:t>0871-68697188</a:t>
            </a:r>
            <a:r>
              <a:rPr lang="zh-CN" altLang="en-US" sz="3200" dirty="0">
                <a:latin typeface="+mj-ea"/>
                <a:ea typeface="+mj-ea"/>
              </a:rPr>
              <a:t>。</a:t>
            </a:r>
          </a:p>
        </p:txBody>
      </p:sp>
      <p:sp>
        <p:nvSpPr>
          <p:cNvPr id="15" name="矩形 14"/>
          <p:cNvSpPr/>
          <p:nvPr/>
        </p:nvSpPr>
        <p:spPr>
          <a:xfrm>
            <a:off x="1039057" y="17341768"/>
            <a:ext cx="10725339" cy="661665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81"/>
          <p:cNvSpPr txBox="1"/>
          <p:nvPr>
            <p:custDataLst>
              <p:tags r:id="rId3"/>
            </p:custDataLst>
          </p:nvPr>
        </p:nvSpPr>
        <p:spPr>
          <a:xfrm>
            <a:off x="1083288" y="24070452"/>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调整前后对比图</a:t>
            </a:r>
          </a:p>
        </p:txBody>
      </p:sp>
      <p:sp>
        <p:nvSpPr>
          <p:cNvPr id="2" name="TextBox 81"/>
          <p:cNvSpPr txBox="1"/>
          <p:nvPr/>
        </p:nvSpPr>
        <p:spPr>
          <a:xfrm>
            <a:off x="1357215" y="17507940"/>
            <a:ext cx="10089023" cy="6005298"/>
          </a:xfrm>
          <a:prstGeom prst="rect">
            <a:avLst/>
          </a:prstGeom>
          <a:noFill/>
          <a:ln w="9525">
            <a:noFill/>
          </a:ln>
        </p:spPr>
        <p:txBody>
          <a:bodyPr wrap="square" anchor="t">
            <a:spAutoFit/>
          </a:bodyPr>
          <a:lstStyle/>
          <a:p>
            <a:pPr indent="990600" algn="just">
              <a:lnSpc>
                <a:spcPct val="150000"/>
              </a:lnSpc>
            </a:pPr>
            <a:r>
              <a:rPr lang="zh-CN" altLang="en-US" sz="3600" spc="70" dirty="0">
                <a:latin typeface="微软雅黑" panose="020B0503020204020204" pitchFamily="34" charset="-122"/>
              </a:rPr>
              <a:t>该项目控规维护主要涉及用地划分以及用地性质修改</a:t>
            </a:r>
            <a:r>
              <a:rPr lang="zh-CN" altLang="en-US" sz="3600" spc="70" dirty="0">
                <a:latin typeface="微软雅黑" panose="020B0503020204020204" pitchFamily="34" charset="-122"/>
                <a:ea typeface="微软雅黑" panose="020B0503020204020204" pitchFamily="34" charset="-122"/>
              </a:rPr>
              <a:t>：</a:t>
            </a:r>
          </a:p>
          <a:p>
            <a:pPr algn="just">
              <a:lnSpc>
                <a:spcPct val="130000"/>
              </a:lnSpc>
            </a:pPr>
            <a:r>
              <a:rPr lang="zh-CN" altLang="en-US" sz="3600" spc="70" dirty="0">
                <a:latin typeface="微软雅黑" panose="020B0503020204020204" pitchFamily="34" charset="-122"/>
              </a:rPr>
              <a:t>① 工业用地按供地线范围进行划分，其他控制指标不变；</a:t>
            </a:r>
          </a:p>
          <a:p>
            <a:pPr algn="just">
              <a:lnSpc>
                <a:spcPct val="130000"/>
              </a:lnSpc>
            </a:pPr>
            <a:r>
              <a:rPr lang="zh-CN" altLang="en-US" sz="3600" spc="70" dirty="0">
                <a:latin typeface="微软雅黑" panose="020B0503020204020204" pitchFamily="34" charset="-122"/>
              </a:rPr>
              <a:t>② 东侧工业用地供地范围外零碎地块调整为防护绿地；</a:t>
            </a:r>
          </a:p>
          <a:p>
            <a:pPr algn="just">
              <a:lnSpc>
                <a:spcPct val="130000"/>
              </a:lnSpc>
            </a:pPr>
            <a:r>
              <a:rPr lang="zh-CN" altLang="en-US" sz="3600" spc="70" dirty="0">
                <a:latin typeface="微软雅黑" panose="020B0503020204020204" pitchFamily="34" charset="-122"/>
              </a:rPr>
              <a:t>③ 西侧未批用地按照现状使用情况调整为道路用地。</a:t>
            </a:r>
          </a:p>
        </p:txBody>
      </p:sp>
      <p:sp>
        <p:nvSpPr>
          <p:cNvPr id="5" name="文本框 4"/>
          <p:cNvSpPr txBox="1"/>
          <p:nvPr/>
        </p:nvSpPr>
        <p:spPr>
          <a:xfrm>
            <a:off x="628650" y="43870880"/>
            <a:ext cx="11403965" cy="604520"/>
          </a:xfrm>
          <a:prstGeom prst="rect">
            <a:avLst/>
          </a:prstGeom>
        </p:spPr>
        <p:txBody>
          <a:bodyPr>
            <a:noAutofit/>
          </a:bodyPr>
          <a:lstStyle/>
          <a:p>
            <a:r>
              <a:rPr lang="zh-CN" altLang="en-US" sz="4000" dirty="0">
                <a:latin typeface="+mj-ea"/>
                <a:ea typeface="+mj-ea"/>
              </a:rPr>
              <a:t>备注：详情请登陆安宁市人民政府门户网站查询。</a:t>
            </a:r>
          </a:p>
        </p:txBody>
      </p:sp>
      <p:sp>
        <p:nvSpPr>
          <p:cNvPr id="22" name="文本框 21">
            <a:extLst>
              <a:ext uri="{FF2B5EF4-FFF2-40B4-BE49-F238E27FC236}">
                <a16:creationId xmlns:a16="http://schemas.microsoft.com/office/drawing/2014/main" id="{48DD3F61-DBF8-4532-A7A2-C9473122E2B7}"/>
              </a:ext>
            </a:extLst>
          </p:cNvPr>
          <p:cNvSpPr txBox="1"/>
          <p:nvPr/>
        </p:nvSpPr>
        <p:spPr>
          <a:xfrm>
            <a:off x="1565794" y="5805636"/>
            <a:ext cx="2232484" cy="8352223"/>
          </a:xfrm>
          <a:prstGeom prst="rect">
            <a:avLst/>
          </a:prstGeom>
          <a:noFill/>
        </p:spPr>
        <p:txBody>
          <a:bodyPr wrap="square" rtlCol="0">
            <a:spAutoFit/>
          </a:bodyPr>
          <a:lstStyle/>
          <a:p>
            <a:pPr marL="0" lvl="1" indent="-3600000">
              <a:lnSpc>
                <a:spcPct val="130000"/>
              </a:lnSpc>
            </a:pPr>
            <a:r>
              <a:rPr lang="zh-CN" altLang="en-US" sz="3200" dirty="0">
                <a:latin typeface="+mj-ea"/>
                <a:ea typeface="+mj-ea"/>
              </a:rPr>
              <a:t>公示说明：</a:t>
            </a: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r>
              <a:rPr lang="zh-CN" altLang="en-US" sz="3200" dirty="0">
                <a:latin typeface="+mj-ea"/>
                <a:ea typeface="+mj-ea"/>
              </a:rPr>
              <a:t>公示途径：</a:t>
            </a:r>
          </a:p>
          <a:p>
            <a:pPr marL="0" lvl="1" indent="-457200">
              <a:lnSpc>
                <a:spcPct val="130000"/>
              </a:lnSpc>
            </a:pPr>
            <a:endParaRPr lang="en-US" altLang="zh-CN" sz="3200" dirty="0">
              <a:latin typeface="+mj-ea"/>
              <a:ea typeface="+mj-ea"/>
            </a:endParaRPr>
          </a:p>
          <a:p>
            <a:pPr marL="0" lvl="1" indent="-457200">
              <a:lnSpc>
                <a:spcPct val="130000"/>
              </a:lnSpc>
            </a:pPr>
            <a:r>
              <a:rPr lang="zh-CN" altLang="en-US" sz="3200" dirty="0">
                <a:latin typeface="+mj-ea"/>
                <a:ea typeface="+mj-ea"/>
              </a:rPr>
              <a:t>公示时间：</a:t>
            </a:r>
            <a:endParaRPr lang="en-US" altLang="zh-CN" sz="3200" dirty="0">
              <a:latin typeface="+mj-ea"/>
              <a:ea typeface="+mj-ea"/>
            </a:endParaRPr>
          </a:p>
          <a:p>
            <a:pPr marL="0" lvl="1" indent="-457200">
              <a:lnSpc>
                <a:spcPct val="130000"/>
              </a:lnSpc>
            </a:pPr>
            <a:r>
              <a:rPr lang="zh-CN" altLang="en-US" sz="3200" dirty="0">
                <a:latin typeface="+mj-ea"/>
                <a:ea typeface="+mj-ea"/>
              </a:rPr>
              <a:t>意见反馈：</a:t>
            </a:r>
          </a:p>
        </p:txBody>
      </p:sp>
      <p:sp>
        <p:nvSpPr>
          <p:cNvPr id="24" name="TextBox 81">
            <a:extLst>
              <a:ext uri="{FF2B5EF4-FFF2-40B4-BE49-F238E27FC236}">
                <a16:creationId xmlns:a16="http://schemas.microsoft.com/office/drawing/2014/main" id="{D45EFB39-7893-4B1E-B853-F9C457DC271B}"/>
              </a:ext>
            </a:extLst>
          </p:cNvPr>
          <p:cNvSpPr txBox="1"/>
          <p:nvPr>
            <p:custDataLst>
              <p:tags r:id="rId4"/>
            </p:custDataLst>
          </p:nvPr>
        </p:nvSpPr>
        <p:spPr>
          <a:xfrm>
            <a:off x="12674838" y="16048213"/>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区位图</a:t>
            </a:r>
          </a:p>
        </p:txBody>
      </p:sp>
      <p:sp>
        <p:nvSpPr>
          <p:cNvPr id="25" name="矩形 24">
            <a:extLst>
              <a:ext uri="{FF2B5EF4-FFF2-40B4-BE49-F238E27FC236}">
                <a16:creationId xmlns:a16="http://schemas.microsoft.com/office/drawing/2014/main" id="{82F2E611-0906-4C36-BBDD-47BB749F6461}"/>
              </a:ext>
            </a:extLst>
          </p:cNvPr>
          <p:cNvSpPr/>
          <p:nvPr/>
        </p:nvSpPr>
        <p:spPr>
          <a:xfrm>
            <a:off x="12487950" y="17341768"/>
            <a:ext cx="11789591" cy="661665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E29AE076-D7DD-4D53-A545-D544DA2F1CE4}"/>
              </a:ext>
            </a:extLst>
          </p:cNvPr>
          <p:cNvSpPr/>
          <p:nvPr>
            <p:custDataLst>
              <p:tags r:id="rId5"/>
            </p:custDataLst>
          </p:nvPr>
        </p:nvSpPr>
        <p:spPr>
          <a:xfrm>
            <a:off x="1039058" y="43010666"/>
            <a:ext cx="23052984" cy="523875"/>
          </a:xfrm>
          <a:prstGeom prst="rect">
            <a:avLst/>
          </a:prstGeom>
          <a:solidFill>
            <a:srgbClr val="0C477F"/>
          </a:solidFill>
          <a:ln w="19050">
            <a:no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r>
              <a:rPr lang="zh-CN" sz="3200" dirty="0">
                <a:solidFill>
                  <a:schemeClr val="bg1"/>
                </a:solidFill>
                <a:latin typeface="黑体" panose="02010609060101010101" pitchFamily="49" charset="-122"/>
                <a:ea typeface="黑体" panose="02010609060101010101" pitchFamily="49" charset="-122"/>
                <a:cs typeface="黑体" panose="02010609060101010101" pitchFamily="49" charset="-122"/>
              </a:rPr>
              <a:t>调整后地块指标表</a:t>
            </a:r>
          </a:p>
        </p:txBody>
      </p:sp>
      <p:sp>
        <p:nvSpPr>
          <p:cNvPr id="30" name="文本框 29">
            <a:extLst>
              <a:ext uri="{FF2B5EF4-FFF2-40B4-BE49-F238E27FC236}">
                <a16:creationId xmlns:a16="http://schemas.microsoft.com/office/drawing/2014/main" id="{F2476C38-48D4-4E3B-9EA8-8B708CF97297}"/>
              </a:ext>
            </a:extLst>
          </p:cNvPr>
          <p:cNvSpPr txBox="1"/>
          <p:nvPr/>
        </p:nvSpPr>
        <p:spPr>
          <a:xfrm>
            <a:off x="1039057" y="35309261"/>
            <a:ext cx="11463420"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维护前用地布局图</a:t>
            </a:r>
          </a:p>
        </p:txBody>
      </p:sp>
      <p:sp>
        <p:nvSpPr>
          <p:cNvPr id="31" name="文本框 30">
            <a:extLst>
              <a:ext uri="{FF2B5EF4-FFF2-40B4-BE49-F238E27FC236}">
                <a16:creationId xmlns:a16="http://schemas.microsoft.com/office/drawing/2014/main" id="{3B4529A1-7317-4096-B9FC-5364FA22E035}"/>
              </a:ext>
            </a:extLst>
          </p:cNvPr>
          <p:cNvSpPr txBox="1"/>
          <p:nvPr/>
        </p:nvSpPr>
        <p:spPr>
          <a:xfrm>
            <a:off x="12643150" y="35309261"/>
            <a:ext cx="11448893"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维护后用地布局图</a:t>
            </a:r>
          </a:p>
        </p:txBody>
      </p:sp>
      <p:pic>
        <p:nvPicPr>
          <p:cNvPr id="8239" name="图片 8238">
            <a:extLst>
              <a:ext uri="{FF2B5EF4-FFF2-40B4-BE49-F238E27FC236}">
                <a16:creationId xmlns:a16="http://schemas.microsoft.com/office/drawing/2014/main" id="{DC7D72DD-1464-13CC-6DB2-C8935C087E8A}"/>
              </a:ext>
            </a:extLst>
          </p:cNvPr>
          <p:cNvPicPr>
            <a:picLocks noChangeAspect="1"/>
          </p:cNvPicPr>
          <p:nvPr/>
        </p:nvPicPr>
        <p:blipFill>
          <a:blip r:embed="rId8"/>
          <a:srcRect t="4201" b="18091"/>
          <a:stretch>
            <a:fillRect/>
          </a:stretch>
        </p:blipFill>
        <p:spPr>
          <a:xfrm>
            <a:off x="12602280" y="17499989"/>
            <a:ext cx="11560931" cy="6300213"/>
          </a:xfrm>
          <a:prstGeom prst="rect">
            <a:avLst/>
          </a:prstGeom>
        </p:spPr>
      </p:pic>
      <p:graphicFrame>
        <p:nvGraphicFramePr>
          <p:cNvPr id="8242" name="表格 8241">
            <a:extLst>
              <a:ext uri="{FF2B5EF4-FFF2-40B4-BE49-F238E27FC236}">
                <a16:creationId xmlns:a16="http://schemas.microsoft.com/office/drawing/2014/main" id="{9FB00E7D-4E2A-6668-1B07-F7180DF715D3}"/>
              </a:ext>
            </a:extLst>
          </p:cNvPr>
          <p:cNvGraphicFramePr>
            <a:graphicFrameLocks noGrp="1"/>
          </p:cNvGraphicFramePr>
          <p:nvPr>
            <p:extLst>
              <p:ext uri="{D42A27DB-BD31-4B8C-83A1-F6EECF244321}">
                <p14:modId xmlns:p14="http://schemas.microsoft.com/office/powerpoint/2010/main" val="951871530"/>
              </p:ext>
            </p:extLst>
          </p:nvPr>
        </p:nvGraphicFramePr>
        <p:xfrm>
          <a:off x="1039057" y="36657794"/>
          <a:ext cx="23052985" cy="6179297"/>
        </p:xfrm>
        <a:graphic>
          <a:graphicData uri="http://schemas.openxmlformats.org/drawingml/2006/table">
            <a:tbl>
              <a:tblPr>
                <a:tableStyleId>{5C22544A-7EE6-4342-B048-85BDC9FD1C3A}</a:tableStyleId>
              </a:tblPr>
              <a:tblGrid>
                <a:gridCol w="2266733">
                  <a:extLst>
                    <a:ext uri="{9D8B030D-6E8A-4147-A177-3AD203B41FA5}">
                      <a16:colId xmlns:a16="http://schemas.microsoft.com/office/drawing/2014/main" val="3960684862"/>
                    </a:ext>
                  </a:extLst>
                </a:gridCol>
                <a:gridCol w="1664798">
                  <a:extLst>
                    <a:ext uri="{9D8B030D-6E8A-4147-A177-3AD203B41FA5}">
                      <a16:colId xmlns:a16="http://schemas.microsoft.com/office/drawing/2014/main" val="2949429917"/>
                    </a:ext>
                  </a:extLst>
                </a:gridCol>
                <a:gridCol w="2124052">
                  <a:extLst>
                    <a:ext uri="{9D8B030D-6E8A-4147-A177-3AD203B41FA5}">
                      <a16:colId xmlns:a16="http://schemas.microsoft.com/office/drawing/2014/main" val="1394222363"/>
                    </a:ext>
                  </a:extLst>
                </a:gridCol>
                <a:gridCol w="1530848">
                  <a:extLst>
                    <a:ext uri="{9D8B030D-6E8A-4147-A177-3AD203B41FA5}">
                      <a16:colId xmlns:a16="http://schemas.microsoft.com/office/drawing/2014/main" val="3754982180"/>
                    </a:ext>
                  </a:extLst>
                </a:gridCol>
                <a:gridCol w="1473441">
                  <a:extLst>
                    <a:ext uri="{9D8B030D-6E8A-4147-A177-3AD203B41FA5}">
                      <a16:colId xmlns:a16="http://schemas.microsoft.com/office/drawing/2014/main" val="3643232272"/>
                    </a:ext>
                  </a:extLst>
                </a:gridCol>
                <a:gridCol w="1148136">
                  <a:extLst>
                    <a:ext uri="{9D8B030D-6E8A-4147-A177-3AD203B41FA5}">
                      <a16:colId xmlns:a16="http://schemas.microsoft.com/office/drawing/2014/main" val="2315648157"/>
                    </a:ext>
                  </a:extLst>
                </a:gridCol>
                <a:gridCol w="1358628">
                  <a:extLst>
                    <a:ext uri="{9D8B030D-6E8A-4147-A177-3AD203B41FA5}">
                      <a16:colId xmlns:a16="http://schemas.microsoft.com/office/drawing/2014/main" val="1129542536"/>
                    </a:ext>
                  </a:extLst>
                </a:gridCol>
                <a:gridCol w="1243814">
                  <a:extLst>
                    <a:ext uri="{9D8B030D-6E8A-4147-A177-3AD203B41FA5}">
                      <a16:colId xmlns:a16="http://schemas.microsoft.com/office/drawing/2014/main" val="1181721181"/>
                    </a:ext>
                  </a:extLst>
                </a:gridCol>
                <a:gridCol w="1205543">
                  <a:extLst>
                    <a:ext uri="{9D8B030D-6E8A-4147-A177-3AD203B41FA5}">
                      <a16:colId xmlns:a16="http://schemas.microsoft.com/office/drawing/2014/main" val="3179521695"/>
                    </a:ext>
                  </a:extLst>
                </a:gridCol>
                <a:gridCol w="1283928">
                  <a:extLst>
                    <a:ext uri="{9D8B030D-6E8A-4147-A177-3AD203B41FA5}">
                      <a16:colId xmlns:a16="http://schemas.microsoft.com/office/drawing/2014/main" val="3030747337"/>
                    </a:ext>
                  </a:extLst>
                </a:gridCol>
                <a:gridCol w="886652">
                  <a:extLst>
                    <a:ext uri="{9D8B030D-6E8A-4147-A177-3AD203B41FA5}">
                      <a16:colId xmlns:a16="http://schemas.microsoft.com/office/drawing/2014/main" val="4287986018"/>
                    </a:ext>
                  </a:extLst>
                </a:gridCol>
                <a:gridCol w="3567235">
                  <a:extLst>
                    <a:ext uri="{9D8B030D-6E8A-4147-A177-3AD203B41FA5}">
                      <a16:colId xmlns:a16="http://schemas.microsoft.com/office/drawing/2014/main" val="1583694589"/>
                    </a:ext>
                  </a:extLst>
                </a:gridCol>
                <a:gridCol w="927893">
                  <a:extLst>
                    <a:ext uri="{9D8B030D-6E8A-4147-A177-3AD203B41FA5}">
                      <a16:colId xmlns:a16="http://schemas.microsoft.com/office/drawing/2014/main" val="574445583"/>
                    </a:ext>
                  </a:extLst>
                </a:gridCol>
                <a:gridCol w="2371284">
                  <a:extLst>
                    <a:ext uri="{9D8B030D-6E8A-4147-A177-3AD203B41FA5}">
                      <a16:colId xmlns:a16="http://schemas.microsoft.com/office/drawing/2014/main" val="3416083760"/>
                    </a:ext>
                  </a:extLst>
                </a:gridCol>
              </a:tblGrid>
              <a:tr h="1912241">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地块编码</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土地使用</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性质代码</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土地使用性质</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土地使用</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兼容性</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用地面积</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2400" b="1" u="none" strike="noStrike" dirty="0">
                          <a:solidFill>
                            <a:schemeClr val="bg1"/>
                          </a:solidFill>
                          <a:effectLst/>
                          <a:latin typeface="微软雅黑" panose="020B0503020204020204" pitchFamily="34" charset="-122"/>
                          <a:ea typeface="微软雅黑" panose="020B0503020204020204" pitchFamily="34" charset="-122"/>
                        </a:rPr>
                        <a:t>h㎡</a:t>
                      </a: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a:solidFill>
                            <a:schemeClr val="bg1"/>
                          </a:solidFill>
                          <a:effectLst/>
                          <a:latin typeface="微软雅黑" panose="020B0503020204020204" pitchFamily="34" charset="-122"/>
                          <a:ea typeface="微软雅黑" panose="020B0503020204020204" pitchFamily="34" charset="-122"/>
                        </a:rPr>
                        <a:t>容积率</a:t>
                      </a:r>
                      <a:endParaRPr lang="zh-CN" altLang="en-US" sz="2400" b="1" i="0" u="none" strike="noStrike">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建筑系数（</a:t>
                      </a:r>
                      <a:r>
                        <a:rPr lang="en-US" altLang="zh-CN" sz="24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建筑密度</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24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绿地率</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24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建筑限高</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en-US" altLang="zh-CN" sz="2400" b="1" u="none" strike="noStrike" dirty="0">
                          <a:solidFill>
                            <a:schemeClr val="bg1"/>
                          </a:solidFill>
                          <a:effectLst/>
                          <a:latin typeface="微软雅黑" panose="020B0503020204020204" pitchFamily="34" charset="-122"/>
                          <a:ea typeface="微软雅黑" panose="020B0503020204020204" pitchFamily="34" charset="-122"/>
                        </a:rPr>
                        <a:t>(</a:t>
                      </a:r>
                      <a:r>
                        <a:rPr lang="en-US" sz="2400" b="1" u="none" strike="noStrike" dirty="0">
                          <a:solidFill>
                            <a:schemeClr val="bg1"/>
                          </a:solidFill>
                          <a:effectLst/>
                          <a:latin typeface="微软雅黑" panose="020B0503020204020204" pitchFamily="34" charset="-122"/>
                          <a:ea typeface="微软雅黑" panose="020B0503020204020204" pitchFamily="34" charset="-122"/>
                        </a:rPr>
                        <a:t>m)</a:t>
                      </a:r>
                      <a:endParaRPr 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配套</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设施</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机动车停车泊位</a:t>
                      </a:r>
                      <a:endParaRPr lang="en-US" altLang="zh-CN" sz="24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配建标准</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规划用地状态</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tc>
                  <a:txBody>
                    <a:bodyPr/>
                    <a:lstStyle/>
                    <a:p>
                      <a:pPr algn="ctr" fontAlgn="ctr"/>
                      <a:r>
                        <a:rPr lang="zh-CN" altLang="en-US" sz="2400" b="1" u="none" strike="noStrike" dirty="0">
                          <a:solidFill>
                            <a:schemeClr val="bg1"/>
                          </a:solidFill>
                          <a:effectLst/>
                          <a:latin typeface="微软雅黑" panose="020B0503020204020204" pitchFamily="34" charset="-122"/>
                          <a:ea typeface="微软雅黑" panose="020B0503020204020204" pitchFamily="34" charset="-122"/>
                        </a:rPr>
                        <a:t>备注</a:t>
                      </a:r>
                      <a:endParaRPr lang="zh-CN" altLang="en-US" sz="2400" b="1" i="0" u="none" strike="noStrike" dirty="0">
                        <a:solidFill>
                          <a:schemeClr val="bg1"/>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2214092195"/>
                  </a:ext>
                </a:extLst>
              </a:tr>
              <a:tr h="1066764">
                <a:tc>
                  <a:txBody>
                    <a:bodyPr/>
                    <a:lstStyle/>
                    <a:p>
                      <a:pPr marL="0" algn="ctr" defTabSz="2520315" rtl="0" eaLnBrk="1" fontAlgn="ctr" latinLnBrk="0" hangingPunct="1"/>
                      <a:r>
                        <a:rPr lang="en-US" sz="2000" u="none" strike="noStrike" kern="1200" dirty="0">
                          <a:solidFill>
                            <a:schemeClr val="dk1"/>
                          </a:solidFill>
                          <a:effectLst/>
                          <a:latin typeface="微软雅黑" panose="020B0503020204020204" pitchFamily="34" charset="-122"/>
                          <a:ea typeface="微软雅黑" panose="020B0503020204020204" pitchFamily="34" charset="-122"/>
                          <a:cs typeface="+mn-cs"/>
                        </a:rPr>
                        <a:t>YJ01-02-01</a:t>
                      </a: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1402</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防护绿地</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1.47 </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a:t>
                      </a:r>
                      <a:r>
                        <a:rPr lang="en-US" altLang="zh-CN" sz="2000" u="none" strike="noStrike" dirty="0">
                          <a:effectLst/>
                          <a:latin typeface="微软雅黑" panose="020B0503020204020204" pitchFamily="34" charset="-122"/>
                          <a:ea typeface="微软雅黑" panose="020B0503020204020204" pitchFamily="34" charset="-122"/>
                        </a:rPr>
                        <a:t>90</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规划</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原图则编码为</a:t>
                      </a:r>
                      <a:r>
                        <a:rPr lang="en-US" altLang="zh-CN" sz="2000" u="none" strike="noStrike" dirty="0">
                          <a:effectLst/>
                          <a:latin typeface="微软雅黑" panose="020B0503020204020204" pitchFamily="34" charset="-122"/>
                          <a:ea typeface="微软雅黑" panose="020B0503020204020204" pitchFamily="34" charset="-122"/>
                        </a:rPr>
                        <a:t>YJ1030</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304402"/>
                  </a:ext>
                </a:extLst>
              </a:tr>
              <a:tr h="1066764">
                <a:tc>
                  <a:txBody>
                    <a:bodyPr/>
                    <a:lstStyle/>
                    <a:p>
                      <a:pPr marL="0" marR="0" lvl="0" indent="0" algn="ctr" defTabSz="2520315" rtl="0" eaLnBrk="1" fontAlgn="ctr" latinLnBrk="0" hangingPunct="1">
                        <a:lnSpc>
                          <a:spcPct val="100000"/>
                        </a:lnSpc>
                        <a:spcBef>
                          <a:spcPts val="0"/>
                        </a:spcBef>
                        <a:spcAft>
                          <a:spcPts val="0"/>
                        </a:spcAft>
                        <a:buClrTx/>
                        <a:buSzTx/>
                        <a:buFontTx/>
                        <a:buNone/>
                        <a:tabLst/>
                        <a:defRPr/>
                      </a:pPr>
                      <a:r>
                        <a:rPr lang="en-US" altLang="zh-CN" sz="2000" u="none" strike="noStrike" kern="1200" noProof="0" dirty="0">
                          <a:solidFill>
                            <a:schemeClr val="dk1"/>
                          </a:solidFill>
                          <a:effectLst/>
                          <a:latin typeface="微软雅黑" panose="020B0503020204020204" pitchFamily="34" charset="-122"/>
                          <a:ea typeface="微软雅黑" panose="020B0503020204020204" pitchFamily="34" charset="-122"/>
                          <a:cs typeface="+mn-cs"/>
                        </a:rPr>
                        <a:t>YJ01-02-02</a:t>
                      </a: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100103</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三类工业用地</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110101</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3.25 </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a:t>
                      </a:r>
                      <a:r>
                        <a:rPr lang="en-US" altLang="zh-CN" sz="2000" u="none" strike="noStrike" dirty="0">
                          <a:effectLst/>
                          <a:latin typeface="微软雅黑" panose="020B0503020204020204" pitchFamily="34" charset="-122"/>
                          <a:ea typeface="微软雅黑" panose="020B0503020204020204" pitchFamily="34" charset="-122"/>
                        </a:rPr>
                        <a:t>0.5</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30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60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20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按照</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昆明市城乡规划管理</a:t>
                      </a:r>
                      <a:endParaRPr lang="en-US" altLang="zh-CN" sz="2000" u="none" strike="noStrike" dirty="0">
                        <a:effectLst/>
                        <a:latin typeface="微软雅黑" panose="020B0503020204020204" pitchFamily="34" charset="-122"/>
                        <a:ea typeface="微软雅黑" panose="020B0503020204020204" pitchFamily="34" charset="-122"/>
                      </a:endParaRPr>
                    </a:p>
                    <a:p>
                      <a:pPr algn="ctr" fontAlgn="ctr"/>
                      <a:r>
                        <a:rPr lang="zh-CN" altLang="en-US" sz="2000" u="none" strike="noStrike" dirty="0">
                          <a:effectLst/>
                          <a:latin typeface="微软雅黑" panose="020B0503020204020204" pitchFamily="34" charset="-122"/>
                          <a:ea typeface="微软雅黑" panose="020B0503020204020204" pitchFamily="34" charset="-122"/>
                        </a:rPr>
                        <a:t>技术规定</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执行</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规划</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原图则编码为</a:t>
                      </a:r>
                      <a:r>
                        <a:rPr lang="en-US" altLang="zh-CN" sz="2000" u="none" strike="noStrike">
                          <a:effectLst/>
                          <a:latin typeface="微软雅黑" panose="020B0503020204020204" pitchFamily="34" charset="-122"/>
                          <a:ea typeface="微软雅黑" panose="020B0503020204020204" pitchFamily="34" charset="-122"/>
                        </a:rPr>
                        <a:t>YJ1031</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4866080"/>
                  </a:ext>
                </a:extLst>
              </a:tr>
              <a:tr h="1066764">
                <a:tc>
                  <a:txBody>
                    <a:bodyPr/>
                    <a:lstStyle/>
                    <a:p>
                      <a:pPr marL="0" marR="0" lvl="0" indent="0" algn="ctr" defTabSz="2520315" rtl="0" eaLnBrk="1" fontAlgn="ctr" latinLnBrk="0" hangingPunct="1">
                        <a:lnSpc>
                          <a:spcPct val="100000"/>
                        </a:lnSpc>
                        <a:spcBef>
                          <a:spcPts val="0"/>
                        </a:spcBef>
                        <a:spcAft>
                          <a:spcPts val="0"/>
                        </a:spcAft>
                        <a:buClrTx/>
                        <a:buSzTx/>
                        <a:buFontTx/>
                        <a:buNone/>
                        <a:tabLst/>
                        <a:defRPr/>
                      </a:pPr>
                      <a:r>
                        <a:rPr lang="en-US" altLang="zh-CN" sz="2000" u="none" strike="noStrike" kern="1200" noProof="0" dirty="0">
                          <a:solidFill>
                            <a:schemeClr val="dk1"/>
                          </a:solidFill>
                          <a:effectLst/>
                          <a:latin typeface="微软雅黑" panose="020B0503020204020204" pitchFamily="34" charset="-122"/>
                          <a:ea typeface="微软雅黑" panose="020B0503020204020204" pitchFamily="34" charset="-122"/>
                          <a:cs typeface="+mn-cs"/>
                        </a:rPr>
                        <a:t>YJ01-02-03</a:t>
                      </a: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100103</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三类工业用地</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2.53 </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0.5</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30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60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20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按照</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昆明市城乡规划管理</a:t>
                      </a:r>
                      <a:endParaRPr lang="en-US" altLang="zh-CN" sz="2000" u="none" strike="noStrike" dirty="0">
                        <a:effectLst/>
                        <a:latin typeface="微软雅黑" panose="020B0503020204020204" pitchFamily="34" charset="-122"/>
                        <a:ea typeface="微软雅黑" panose="020B0503020204020204" pitchFamily="34" charset="-122"/>
                      </a:endParaRPr>
                    </a:p>
                    <a:p>
                      <a:pPr algn="ctr" fontAlgn="ctr"/>
                      <a:r>
                        <a:rPr lang="zh-CN" altLang="en-US" sz="2000" u="none" strike="noStrike" dirty="0">
                          <a:effectLst/>
                          <a:latin typeface="微软雅黑" panose="020B0503020204020204" pitchFamily="34" charset="-122"/>
                          <a:ea typeface="微软雅黑" panose="020B0503020204020204" pitchFamily="34" charset="-122"/>
                        </a:rPr>
                        <a:t>技术规定</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执行</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现状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原图则编码为</a:t>
                      </a:r>
                      <a:r>
                        <a:rPr lang="en-US" altLang="zh-CN" sz="2000" u="none" strike="noStrike">
                          <a:effectLst/>
                          <a:latin typeface="微软雅黑" panose="020B0503020204020204" pitchFamily="34" charset="-122"/>
                          <a:ea typeface="微软雅黑" panose="020B0503020204020204" pitchFamily="34" charset="-122"/>
                        </a:rPr>
                        <a:t>YJ1031</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7066147"/>
                  </a:ext>
                </a:extLst>
              </a:tr>
              <a:tr h="1066764">
                <a:tc>
                  <a:txBody>
                    <a:bodyPr/>
                    <a:lstStyle/>
                    <a:p>
                      <a:pPr marL="0" marR="0" lvl="0" indent="0" algn="ctr" defTabSz="2520315" rtl="0" eaLnBrk="1" fontAlgn="ctr" latinLnBrk="0" hangingPunct="1">
                        <a:lnSpc>
                          <a:spcPct val="100000"/>
                        </a:lnSpc>
                        <a:spcBef>
                          <a:spcPts val="0"/>
                        </a:spcBef>
                        <a:spcAft>
                          <a:spcPts val="0"/>
                        </a:spcAft>
                        <a:buClrTx/>
                        <a:buSzTx/>
                        <a:buFontTx/>
                        <a:buNone/>
                        <a:tabLst/>
                        <a:defRPr/>
                      </a:pPr>
                      <a:r>
                        <a:rPr lang="en-US" altLang="zh-CN" sz="2000" u="none" strike="noStrike" kern="1200" noProof="0" dirty="0">
                          <a:solidFill>
                            <a:schemeClr val="dk1"/>
                          </a:solidFill>
                          <a:effectLst/>
                          <a:latin typeface="微软雅黑" panose="020B0503020204020204" pitchFamily="34" charset="-122"/>
                          <a:ea typeface="微软雅黑" panose="020B0503020204020204" pitchFamily="34" charset="-122"/>
                          <a:cs typeface="+mn-cs"/>
                        </a:rPr>
                        <a:t>YJ01-02-04</a:t>
                      </a: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100103</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三类工业用地</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dirty="0">
                          <a:effectLst/>
                          <a:latin typeface="微软雅黑" panose="020B0503020204020204" pitchFamily="34" charset="-122"/>
                          <a:ea typeface="微软雅黑" panose="020B0503020204020204" pitchFamily="34" charset="-122"/>
                        </a:rPr>
                        <a:t>——</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4.78 </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0.5</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30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a:effectLst/>
                          <a:latin typeface="微软雅黑" panose="020B0503020204020204" pitchFamily="34" charset="-122"/>
                          <a:ea typeface="微软雅黑" panose="020B0503020204020204" pitchFamily="34" charset="-122"/>
                        </a:rPr>
                        <a:t>≤</a:t>
                      </a:r>
                      <a:r>
                        <a:rPr lang="en-US" altLang="zh-CN" sz="2000" u="none" strike="noStrike">
                          <a:effectLst/>
                          <a:latin typeface="微软雅黑" panose="020B0503020204020204" pitchFamily="34" charset="-122"/>
                          <a:ea typeface="微软雅黑" panose="020B0503020204020204" pitchFamily="34" charset="-122"/>
                        </a:rPr>
                        <a:t>60</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a:t>
                      </a:r>
                      <a:r>
                        <a:rPr lang="en-US" altLang="zh-CN" sz="2000" u="none" strike="noStrike" dirty="0">
                          <a:effectLst/>
                          <a:latin typeface="微软雅黑" panose="020B0503020204020204" pitchFamily="34" charset="-122"/>
                          <a:ea typeface="微软雅黑" panose="020B0503020204020204" pitchFamily="34" charset="-122"/>
                        </a:rPr>
                        <a:t>20</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000" u="none" strike="noStrike">
                          <a:effectLst/>
                          <a:latin typeface="微软雅黑" panose="020B0503020204020204" pitchFamily="34" charset="-122"/>
                          <a:ea typeface="微软雅黑" panose="020B0503020204020204" pitchFamily="34" charset="-122"/>
                        </a:rPr>
                        <a:t>——</a:t>
                      </a:r>
                      <a:endParaRPr lang="en-US" altLang="zh-CN" sz="2000" b="0" i="0" u="none" strike="noStrike">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按照</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昆明市城乡规划管理</a:t>
                      </a:r>
                      <a:endParaRPr lang="en-US" altLang="zh-CN" sz="2000" u="none" strike="noStrike" dirty="0">
                        <a:effectLst/>
                        <a:latin typeface="微软雅黑" panose="020B0503020204020204" pitchFamily="34" charset="-122"/>
                        <a:ea typeface="微软雅黑" panose="020B0503020204020204" pitchFamily="34" charset="-122"/>
                      </a:endParaRPr>
                    </a:p>
                    <a:p>
                      <a:pPr algn="ctr" fontAlgn="ctr"/>
                      <a:r>
                        <a:rPr lang="zh-CN" altLang="en-US" sz="2000" u="none" strike="noStrike" dirty="0">
                          <a:effectLst/>
                          <a:latin typeface="微软雅黑" panose="020B0503020204020204" pitchFamily="34" charset="-122"/>
                          <a:ea typeface="微软雅黑" panose="020B0503020204020204" pitchFamily="34" charset="-122"/>
                        </a:rPr>
                        <a:t>技术规定</a:t>
                      </a:r>
                      <a:r>
                        <a:rPr lang="en-US" altLang="zh-CN" sz="2000" u="none" strike="noStrike" dirty="0">
                          <a:effectLst/>
                          <a:latin typeface="微软雅黑" panose="020B0503020204020204" pitchFamily="34" charset="-122"/>
                          <a:ea typeface="微软雅黑" panose="020B0503020204020204" pitchFamily="34" charset="-122"/>
                        </a:rPr>
                        <a:t>》</a:t>
                      </a:r>
                      <a:r>
                        <a:rPr lang="zh-CN" altLang="en-US" sz="2000" u="none" strike="noStrike" dirty="0">
                          <a:effectLst/>
                          <a:latin typeface="微软雅黑" panose="020B0503020204020204" pitchFamily="34" charset="-122"/>
                          <a:ea typeface="微软雅黑" panose="020B0503020204020204" pitchFamily="34" charset="-122"/>
                        </a:rPr>
                        <a:t>执行</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现状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原图则编码为</a:t>
                      </a:r>
                      <a:r>
                        <a:rPr lang="en-US" altLang="zh-CN" sz="2000" u="none" strike="noStrike" dirty="0">
                          <a:effectLst/>
                          <a:latin typeface="微软雅黑" panose="020B0503020204020204" pitchFamily="34" charset="-122"/>
                          <a:ea typeface="微软雅黑" panose="020B0503020204020204" pitchFamily="34" charset="-122"/>
                        </a:rPr>
                        <a:t>YJ1031</a:t>
                      </a:r>
                      <a:endParaRPr lang="en-US" altLang="zh-CN"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720" marR="5720" marT="572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138646"/>
                  </a:ext>
                </a:extLst>
              </a:tr>
            </a:tbl>
          </a:graphicData>
        </a:graphic>
      </p:graphicFrame>
      <p:pic>
        <p:nvPicPr>
          <p:cNvPr id="8247" name="图片 8246">
            <a:extLst>
              <a:ext uri="{FF2B5EF4-FFF2-40B4-BE49-F238E27FC236}">
                <a16:creationId xmlns:a16="http://schemas.microsoft.com/office/drawing/2014/main" id="{7C65F6C4-421F-E572-6674-EEA18A4C2E4F}"/>
              </a:ext>
            </a:extLst>
          </p:cNvPr>
          <p:cNvPicPr>
            <a:picLocks noChangeAspect="1"/>
          </p:cNvPicPr>
          <p:nvPr/>
        </p:nvPicPr>
        <p:blipFill>
          <a:blip r:embed="rId9"/>
          <a:srcRect/>
          <a:stretch/>
        </p:blipFill>
        <p:spPr>
          <a:xfrm>
            <a:off x="1039057" y="25601369"/>
            <a:ext cx="11448893" cy="9459556"/>
          </a:xfrm>
          <a:prstGeom prst="rect">
            <a:avLst/>
          </a:prstGeom>
        </p:spPr>
      </p:pic>
      <p:pic>
        <p:nvPicPr>
          <p:cNvPr id="8250" name="图片 8249">
            <a:extLst>
              <a:ext uri="{FF2B5EF4-FFF2-40B4-BE49-F238E27FC236}">
                <a16:creationId xmlns:a16="http://schemas.microsoft.com/office/drawing/2014/main" id="{E349E2A3-9469-B687-D998-4DA7D5AF824A}"/>
              </a:ext>
            </a:extLst>
          </p:cNvPr>
          <p:cNvPicPr>
            <a:picLocks noChangeAspect="1"/>
          </p:cNvPicPr>
          <p:nvPr/>
        </p:nvPicPr>
        <p:blipFill>
          <a:blip r:embed="rId10"/>
          <a:srcRect/>
          <a:stretch/>
        </p:blipFill>
        <p:spPr>
          <a:xfrm>
            <a:off x="12643151" y="25601369"/>
            <a:ext cx="11448892" cy="9459556"/>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45211a28-85e3-4870-8a9d-63667665b30f"/>
  <p:tag name="COMMONDATA" val="eyJoZGlkIjoiYWEwNDMwZmVkN2RhMzBlMTdiYzNkOTFiOTQ2ODdiNDE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120.8,&quot;left&quot;:34.05,&quot;top&quot;:318.45,&quot;width&quot;:814.25}"/>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648</Words>
  <Application>Microsoft Office PowerPoint</Application>
  <PresentationFormat>自定义</PresentationFormat>
  <Paragraphs>117</Paragraphs>
  <Slides>1</Slides>
  <Notes>1</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黑体</vt:lpstr>
      <vt:lpstr>微软雅黑</vt:lpstr>
      <vt:lpstr>Arial</vt:lpstr>
      <vt:lpstr>1_Office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昆明市西山区自然资源局</dc:title>
  <dc:creator>Administrator</dc:creator>
  <cp:lastModifiedBy>pengyu dong</cp:lastModifiedBy>
  <cp:revision>397</cp:revision>
  <dcterms:created xsi:type="dcterms:W3CDTF">2019-06-19T02:08:00Z</dcterms:created>
  <dcterms:modified xsi:type="dcterms:W3CDTF">2026-08-14T01:39:17Z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2052-12.1.0.18608</vt:lpwstr>
  </property>
  <property fmtid="{D5CDD505-2E9C-101B-9397-08002B2CF9AE}" pid="3" name="ICV">
    <vt:lpwstr>E0B2E4BF70734B43B5CF8FEF231900DE_13</vt:lpwstr>
  </property>
  <property fmtid="{D5CDD505-2E9C-101B-9397-08002B2CF9AE}" pid="4" name="commondata">
    <vt:lpwstr>eyJoZGlkIjoiNDMzMmU3MGY1ZTUyMzZlZTVmOTNjYmJjY2RlNGM3YTYifQ==</vt:lpwstr>
  </property>
</Properties>
</file>