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7" r:id="rId3"/>
  </p:sldIdLst>
  <p:sldSz cx="25199975" cy="46799500"/>
  <p:notesSz cx="9144000" cy="6858000"/>
  <p:custDataLst>
    <p:tags r:id="rId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10DFF"/>
    <a:srgbClr val="FAF708"/>
    <a:srgbClr val="30DD00"/>
    <a:srgbClr val="E1F70C"/>
    <a:srgbClr val="5B9BD5"/>
    <a:srgbClr val="E50D10"/>
    <a:srgbClr val="7FBFFF"/>
    <a:srgbClr val="00DE01"/>
    <a:srgbClr val="00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8"/>
    <p:restoredTop sz="94660"/>
  </p:normalViewPr>
  <p:slideViewPr>
    <p:cSldViewPr snapToGrid="0" showGuides="1">
      <p:cViewPr>
        <p:scale>
          <a:sx n="33" d="100"/>
          <a:sy n="33" d="100"/>
        </p:scale>
        <p:origin x="2347" y="-941"/>
      </p:cViewPr>
      <p:guideLst>
        <p:guide orient="horz" pos="14105"/>
        <p:guide pos="79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0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144799-3716-4B39-B312-6456AD6DC247}" type="datetimeFigureOut"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6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6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A5B66-1678-411F-B8FF-CA1D918F0A6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948113" y="857250"/>
            <a:ext cx="12477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单击此处编辑母版文本样式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2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>
          <a:xfrm>
            <a:off x="914400" y="3300413"/>
            <a:ext cx="7315200" cy="2700337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algn="ctr">
              <a:defRPr sz="1488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base"/>
            <a:r>
              <a:rPr lang="zh-CN" altLang="en-US" sz="1488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84599" y="24336001"/>
            <a:ext cx="22430805" cy="6489655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6615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 algn="ctr">
              <a:buNone/>
              <a:defRPr sz="5510"/>
            </a:lvl2pPr>
            <a:lvl3pPr marL="2520315" indent="0" algn="ctr">
              <a:buNone/>
              <a:defRPr sz="4960"/>
            </a:lvl3pPr>
            <a:lvl4pPr marL="3780155" indent="0" algn="ctr">
              <a:buNone/>
              <a:defRPr sz="4410"/>
            </a:lvl4pPr>
            <a:lvl5pPr marL="5039995" indent="0" algn="ctr">
              <a:buNone/>
              <a:defRPr sz="4410"/>
            </a:lvl5pPr>
            <a:lvl6pPr marL="6299835" indent="0" algn="ctr">
              <a:buNone/>
              <a:defRPr sz="4410"/>
            </a:lvl6pPr>
            <a:lvl7pPr marL="7560310" indent="0" algn="ctr">
              <a:buNone/>
              <a:defRPr sz="4410"/>
            </a:lvl7pPr>
            <a:lvl8pPr marL="8820150" indent="0" algn="ctr">
              <a:buNone/>
              <a:defRPr sz="4410"/>
            </a:lvl8pPr>
            <a:lvl9pPr marL="10079990" indent="0" algn="ctr">
              <a:buNone/>
              <a:defRPr sz="4410"/>
            </a:lvl9pPr>
          </a:lstStyle>
          <a:p>
            <a:pPr fontAlgn="auto"/>
            <a:r>
              <a:rPr lang="zh-CN" altLang="en-US" sz="6615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84599" y="8844095"/>
            <a:ext cx="22430805" cy="34402948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698" y="25991334"/>
            <a:ext cx="22430805" cy="4264034"/>
          </a:xfrm>
        </p:spPr>
        <p:txBody>
          <a:bodyPr rIns="63500" anchor="t"/>
          <a:lstStyle>
            <a:lvl1pPr>
              <a:defRPr sz="992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base"/>
            <a:r>
              <a:rPr lang="zh-CN" altLang="en-US" sz="992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87" y="30788334"/>
            <a:ext cx="22430805" cy="7356328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441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>
                <a:solidFill>
                  <a:schemeClr val="tx1">
                    <a:tint val="75000"/>
                  </a:schemeClr>
                </a:solidFill>
              </a:defRPr>
            </a:lvl2pPr>
            <a:lvl3pPr marL="252031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3pPr>
            <a:lvl4pPr marL="378015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4pPr>
            <a:lvl5pPr marL="503999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5pPr>
            <a:lvl6pPr marL="629983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6pPr>
            <a:lvl7pPr marL="756031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7pPr>
            <a:lvl8pPr marL="882015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8pPr>
            <a:lvl9pPr marL="1007999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84698" y="8844095"/>
            <a:ext cx="10920087" cy="34393702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895317" y="8844095"/>
            <a:ext cx="10920087" cy="34393702"/>
          </a:xfrm>
        </p:spPr>
        <p:txBody>
          <a:bodyPr>
            <a:noAutofit/>
          </a:bodyPr>
          <a:lstStyle>
            <a:lvl1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441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441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441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441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98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551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84687" y="12208693"/>
            <a:ext cx="10920000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888853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551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888853" y="12208693"/>
            <a:ext cx="10920087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84698" y="8844095"/>
            <a:ext cx="10920087" cy="34393702"/>
          </a:xfrm>
        </p:spPr>
        <p:txBody>
          <a:bodyPr vert="horz" wrap="square" lIns="101600" tIns="0" rIns="82550" bIns="0" numCol="1" rtlCol="0" anchor="t" anchorCtr="0" compatLnSpc="1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410" b="0" i="0" u="none" strike="noStrike" kern="1200" cap="none" spc="15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895416" y="8844095"/>
            <a:ext cx="10920087" cy="34393702"/>
          </a:xfrm>
        </p:spPr>
        <p:txBody>
          <a:bodyPr/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1849787" y="6500055"/>
            <a:ext cx="1965617" cy="36774694"/>
          </a:xfrm>
        </p:spPr>
        <p:txBody>
          <a:bodyPr vert="eaVert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66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66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384687" y="6500000"/>
            <a:ext cx="20313988" cy="36774694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384698" y="6500055"/>
            <a:ext cx="22430805" cy="3439370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488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z="14880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384300" y="2947988"/>
            <a:ext cx="22431375" cy="44227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38100" rIns="76200" bIns="38100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1384300" y="8843963"/>
            <a:ext cx="22431375" cy="34393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628650"/>
            <a:r>
              <a:rPr lang="zh-CN" altLang="en-US"/>
              <a:t>第二级</a:t>
            </a:r>
            <a:endParaRPr lang="zh-CN" altLang="en-US"/>
          </a:p>
          <a:p>
            <a:pPr lvl="2" indent="-628650"/>
            <a:r>
              <a:rPr lang="zh-CN" altLang="en-US"/>
              <a:t>第三级</a:t>
            </a:r>
            <a:endParaRPr lang="zh-CN" altLang="en-US"/>
          </a:p>
          <a:p>
            <a:pPr lvl="3" indent="-628650"/>
            <a:r>
              <a:rPr lang="zh-CN" altLang="en-US"/>
              <a:t>第四级</a:t>
            </a:r>
            <a:endParaRPr lang="zh-CN" altLang="en-US"/>
          </a:p>
          <a:p>
            <a:pPr lvl="4" indent="-6286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817688" y="43332400"/>
            <a:ext cx="55816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8507413" y="43332400"/>
            <a:ext cx="81851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7797463" y="43332400"/>
            <a:ext cx="5580063" cy="2162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3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2519680" rtl="0" eaLnBrk="0" fontAlgn="base" hangingPunct="0">
        <a:spcBef>
          <a:spcPct val="0"/>
        </a:spcBef>
        <a:spcAft>
          <a:spcPct val="0"/>
        </a:spcAft>
        <a:defRPr sz="77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62865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188912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314960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441007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566928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6929755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819023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945007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1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5984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52031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5pPr>
      <a:lvl6pPr marL="629983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756031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882015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9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image" Target="../media/image5.jpeg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758" y="28798632"/>
            <a:ext cx="11469325" cy="120589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49" b="5062"/>
          <a:stretch>
            <a:fillRect/>
          </a:stretch>
        </p:blipFill>
        <p:spPr bwMode="auto">
          <a:xfrm>
            <a:off x="8414985" y="12893332"/>
            <a:ext cx="15849098" cy="1220575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"/>
          <a:stretch>
            <a:fillRect/>
          </a:stretch>
        </p:blipFill>
        <p:spPr bwMode="auto">
          <a:xfrm>
            <a:off x="935889" y="18258172"/>
            <a:ext cx="7232240" cy="68409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7407" b="1023"/>
          <a:stretch>
            <a:fillRect/>
          </a:stretch>
        </p:blipFill>
        <p:spPr bwMode="auto">
          <a:xfrm>
            <a:off x="935889" y="12886920"/>
            <a:ext cx="7232242" cy="47658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499" name="矩形 8498"/>
          <p:cNvSpPr/>
          <p:nvPr/>
        </p:nvSpPr>
        <p:spPr>
          <a:xfrm>
            <a:off x="935889" y="28766833"/>
            <a:ext cx="11469327" cy="1357781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>
            <p:custDataLst>
              <p:tags r:id="rId5"/>
            </p:custDataLst>
          </p:nvPr>
        </p:nvSpPr>
        <p:spPr>
          <a:xfrm>
            <a:off x="12794758" y="42344650"/>
            <a:ext cx="11469326" cy="586800"/>
          </a:xfrm>
          <a:prstGeom prst="rect">
            <a:avLst/>
          </a:prstGeom>
          <a:solidFill>
            <a:srgbClr val="0C477F"/>
          </a:solidFill>
          <a:ln w="19050">
            <a:noFill/>
            <a:prstDash val="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调整后地块图则及指标表</a:t>
            </a:r>
            <a:endParaRPr lang="zh-CN" sz="32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414986" y="25118133"/>
            <a:ext cx="15849098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规划范围图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35889" y="25118133"/>
            <a:ext cx="7232242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在现行控规图则位置示意图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194" name="object 7"/>
          <p:cNvSpPr/>
          <p:nvPr/>
        </p:nvSpPr>
        <p:spPr>
          <a:xfrm>
            <a:off x="0" y="0"/>
            <a:ext cx="25204738" cy="5491163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object 7"/>
          <p:cNvSpPr/>
          <p:nvPr/>
        </p:nvSpPr>
        <p:spPr>
          <a:xfrm>
            <a:off x="-19051" y="44748450"/>
            <a:ext cx="25219025" cy="2043113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34" name="TextBox 81"/>
          <p:cNvSpPr txBox="1"/>
          <p:nvPr/>
        </p:nvSpPr>
        <p:spPr>
          <a:xfrm>
            <a:off x="628650" y="26991552"/>
            <a:ext cx="83426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经批准的用地规划图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0393" y="28085401"/>
            <a:ext cx="23999189" cy="15539099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表格 4"/>
          <p:cNvGraphicFramePr/>
          <p:nvPr>
            <p:custDataLst>
              <p:tags r:id="rId6"/>
            </p:custDataLst>
          </p:nvPr>
        </p:nvGraphicFramePr>
        <p:xfrm>
          <a:off x="847725" y="6266181"/>
          <a:ext cx="23780114" cy="4003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389"/>
                <a:gridCol w="20955725"/>
              </a:tblGrid>
              <a:tr h="14859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批准情况：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年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8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月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9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日经安宁市国土空间规划和土地矿产储备委员会办公室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年第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10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次会议审议通过；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年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8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月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26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日经安宁市自然资源局审定通过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《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安宁市自然资源局详细规划维护方案审定意见书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》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（安宁市自然资维护〔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〕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11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号）。</a:t>
                      </a:r>
                      <a:endParaRPr lang="en-US" altLang="zh-CN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  <a:tr h="4559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公布时间：</a:t>
                      </a:r>
                      <a:endParaRPr lang="zh-CN" altLang="en-US" sz="3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年</a:t>
                      </a:r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8</a:t>
                      </a:r>
                      <a:r>
                        <a:rPr lang="zh-CN" alt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月</a:t>
                      </a:r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28</a:t>
                      </a:r>
                      <a:r>
                        <a:rPr lang="zh-CN" altLang="en-US" sz="36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日</a:t>
                      </a:r>
                      <a:endParaRPr lang="en-US" altLang="zh-CN" sz="36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</a:tr>
              <a:tr h="4559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公布途径：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安宁市人民政府门户网站</a:t>
                      </a:r>
                      <a:endParaRPr lang="en-US" altLang="zh-CN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3" name="object 8"/>
          <p:cNvSpPr txBox="1"/>
          <p:nvPr/>
        </p:nvSpPr>
        <p:spPr>
          <a:xfrm>
            <a:off x="405208" y="879070"/>
            <a:ext cx="24557990" cy="3694601"/>
          </a:xfrm>
          <a:prstGeom prst="rect">
            <a:avLst/>
          </a:prstGeom>
        </p:spPr>
        <p:txBody>
          <a:bodyPr wrap="square"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7200" dirty="0">
                <a:solidFill>
                  <a:srgbClr val="CCFFFF"/>
                </a:solidFill>
                <a:sym typeface="+mn-ea"/>
              </a:rPr>
              <a:t>《</a:t>
            </a:r>
            <a:r>
              <a:rPr lang="zh-CN" altLang="en-US" sz="7200" dirty="0">
                <a:solidFill>
                  <a:srgbClr val="CCFFFF"/>
                </a:solidFill>
                <a:sym typeface="+mn-ea"/>
              </a:rPr>
              <a:t>安宁市“产业园区</a:t>
            </a:r>
            <a:r>
              <a:rPr lang="en-US" altLang="zh-CN" sz="7200" dirty="0">
                <a:solidFill>
                  <a:srgbClr val="CCFFFF"/>
                </a:solidFill>
                <a:sym typeface="+mn-ea"/>
              </a:rPr>
              <a:t>15</a:t>
            </a:r>
            <a:r>
              <a:rPr lang="zh-CN" altLang="en-US" sz="7200" dirty="0">
                <a:solidFill>
                  <a:srgbClr val="CCFFFF"/>
                </a:solidFill>
                <a:sym typeface="+mn-ea"/>
              </a:rPr>
              <a:t>单元”钢铁</a:t>
            </a:r>
            <a:r>
              <a:rPr lang="en-US" altLang="zh-CN" sz="7200" dirty="0">
                <a:solidFill>
                  <a:srgbClr val="CCFFFF"/>
                </a:solidFill>
                <a:sym typeface="+mn-ea"/>
              </a:rPr>
              <a:t>—</a:t>
            </a:r>
            <a:r>
              <a:rPr lang="zh-CN" altLang="en-US" sz="7200" dirty="0">
                <a:solidFill>
                  <a:srgbClr val="CCFFFF"/>
                </a:solidFill>
                <a:sym typeface="+mn-ea"/>
              </a:rPr>
              <a:t>绿色装备制造及</a:t>
            </a:r>
            <a:endParaRPr lang="en-US" altLang="zh-CN" sz="7200" dirty="0">
              <a:solidFill>
                <a:srgbClr val="CCFFFF"/>
              </a:solidFill>
              <a:sym typeface="+mn-ea"/>
            </a:endParaRPr>
          </a:p>
          <a:p>
            <a:r>
              <a:rPr lang="zh-CN" altLang="en-US" sz="7200" dirty="0">
                <a:solidFill>
                  <a:srgbClr val="CCFFFF"/>
                </a:solidFill>
                <a:sym typeface="+mn-ea"/>
              </a:rPr>
              <a:t>环保产业园</a:t>
            </a:r>
            <a:r>
              <a:rPr lang="en-US" altLang="zh-CN" sz="7200" dirty="0">
                <a:solidFill>
                  <a:srgbClr val="CCFFFF"/>
                </a:solidFill>
                <a:sym typeface="+mn-ea"/>
              </a:rPr>
              <a:t>YJ1031</a:t>
            </a:r>
            <a:r>
              <a:rPr lang="zh-CN" altLang="en-US" sz="7200" dirty="0">
                <a:solidFill>
                  <a:srgbClr val="CCFFFF"/>
                </a:solidFill>
                <a:sym typeface="+mn-ea"/>
              </a:rPr>
              <a:t>等地块控制性详细规划维护</a:t>
            </a:r>
            <a:r>
              <a:rPr lang="zh-CN" altLang="zh-CN" sz="7200" dirty="0">
                <a:solidFill>
                  <a:srgbClr val="CCFFFF"/>
                </a:solidFill>
                <a:sym typeface="+mn-ea"/>
              </a:rPr>
              <a:t>》</a:t>
            </a:r>
            <a:endParaRPr lang="en-US" altLang="zh-CN" sz="7200" dirty="0">
              <a:solidFill>
                <a:srgbClr val="CCFFFF"/>
              </a:solidFill>
              <a:sym typeface="+mn-ea"/>
            </a:endParaRPr>
          </a:p>
          <a:p>
            <a:r>
              <a:rPr lang="zh-CN" altLang="en-US" sz="95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批后公布</a:t>
            </a:r>
            <a:endParaRPr kumimoji="0" lang="zh-CN" altLang="en-US" sz="95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</p:txBody>
      </p:sp>
      <p:sp>
        <p:nvSpPr>
          <p:cNvPr id="36" name="TextBox 81"/>
          <p:cNvSpPr txBox="1"/>
          <p:nvPr/>
        </p:nvSpPr>
        <p:spPr>
          <a:xfrm>
            <a:off x="628650" y="11223012"/>
            <a:ext cx="83426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区位图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00393" y="12281557"/>
            <a:ext cx="23999188" cy="13728916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935890" y="42344650"/>
            <a:ext cx="11481888" cy="58483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修改后用地布局图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35890" y="17654724"/>
            <a:ext cx="7232241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在安宁国空详规单元位置示意图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50" name="object 8"/>
          <p:cNvSpPr txBox="1"/>
          <p:nvPr/>
        </p:nvSpPr>
        <p:spPr>
          <a:xfrm>
            <a:off x="2433638" y="45011975"/>
            <a:ext cx="22064663" cy="1863090"/>
          </a:xfrm>
          <a:prstGeom prst="rect">
            <a:avLst/>
          </a:prstGeom>
        </p:spPr>
        <p:txBody>
          <a:bodyPr wrap="square"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fontAlgn="base"/>
            <a:r>
              <a:rPr lang="en-US" altLang="zh-CN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      </a:t>
            </a:r>
            <a:r>
              <a:rPr lang="zh-CN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安宁市人民政府</a:t>
            </a:r>
            <a:r>
              <a:rPr lang="zh-CN" altLang="en-US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     </a:t>
            </a:r>
            <a:r>
              <a:rPr lang="zh-CN" sz="6000" dirty="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安宁市自然资源局</a:t>
            </a:r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  <a:p>
            <a:pPr algn="r" fontAlgn="base"/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2794758" y="40872093"/>
          <a:ext cx="11469326" cy="1472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467"/>
                <a:gridCol w="685800"/>
                <a:gridCol w="952500"/>
                <a:gridCol w="609600"/>
                <a:gridCol w="647700"/>
                <a:gridCol w="533400"/>
                <a:gridCol w="561975"/>
                <a:gridCol w="609600"/>
                <a:gridCol w="657225"/>
                <a:gridCol w="657225"/>
                <a:gridCol w="447675"/>
                <a:gridCol w="2571750"/>
                <a:gridCol w="438150"/>
                <a:gridCol w="1280259"/>
              </a:tblGrid>
              <a:tr h="451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地块编码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土地使用性质代码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土地使用性质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土地使用兼容性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用地面积</a:t>
                      </a:r>
                      <a:endParaRPr lang="en-US" alt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</a:t>
                      </a: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㎡）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容积率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建筑系数（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%</a:t>
                      </a: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建筑密度（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%</a:t>
                      </a: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绿地率</a:t>
                      </a:r>
                      <a:endParaRPr lang="en-US" alt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%</a:t>
                      </a: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建筑限高</a:t>
                      </a:r>
                      <a:endParaRPr lang="en-US" alt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(m)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配套</a:t>
                      </a:r>
                      <a:endParaRPr lang="en-US" alt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设施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机动车停车泊位配建标准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规划用地状态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备注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2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YJ01-02-01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1402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防护绿地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1.47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≥90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规划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原图则编码为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YJ1030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2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YJ01-02-02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100103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三类工业用地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110101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3.25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≥0.5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≥30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≤60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≤20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按照《昆明市城乡规划管理技术规定》执行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规划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原图则编码为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YJ1031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2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YJ01-02-03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100103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三类工业用地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110101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2.53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≥0.5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≥30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≤60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≤20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按照《昆明市城乡规划管理技术规定》执行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现状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原图则编码为</a:t>
                      </a: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YJ1031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2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YJ01-02-04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100103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三类工业用地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110101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4.78 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≥0.5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≥30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≤60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≤20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——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按照《昆明市城乡规划管理技术规定》执行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现状</a:t>
                      </a:r>
                      <a:endParaRPr lang="zh-CN" sz="1050" b="0" kern="1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原图则编码为</a:t>
                      </a:r>
                      <a:r>
                        <a:rPr lang="en-US" sz="105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YJ1031</a:t>
                      </a:r>
                      <a:endParaRPr lang="zh-CN" sz="1050" b="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778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-13228320" y="33710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rcRect l="17090" t="3048" r="16075" b="3344"/>
          <a:stretch>
            <a:fillRect/>
          </a:stretch>
        </p:blipFill>
        <p:spPr>
          <a:xfrm>
            <a:off x="1008212" y="29954730"/>
            <a:ext cx="11324681" cy="11202022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p="http://schemas.openxmlformats.org/presentationml/2006/main">
  <p:tag name="KSO_WM_DIAGRAM_VIRTUALLY_FRAME" val="{&quot;height&quot;:120.8,&quot;left&quot;:34.05,&quot;top&quot;:318.45,&quot;width&quot;:814.25}"/>
</p:tagLst>
</file>

<file path=ppt/tags/tag8.xml><?xml version="1.0" encoding="utf-8"?>
<p:tagLst xmlns:p="http://schemas.openxmlformats.org/presentationml/2006/main">
  <p:tag name="KSO_WM_UNIT_TABLE_BEAUTIFY" val="smartTable{7271f52d-836b-40ae-a022-cfcc5b07a3ca}"/>
  <p:tag name="TABLE_ENDDRAG_ORIGIN_RECT" val="900*913"/>
  <p:tag name="TABLE_ENDDRAG_RECT" val="66*570*900*913"/>
</p:tagLst>
</file>

<file path=ppt/tags/tag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.xml><?xml version="1.0" encoding="utf-8"?>
<p:tagLst xmlns:p="http://schemas.openxmlformats.org/presentationml/2006/main">
  <p:tag name="COMMONDATA" val="eyJoZGlkIjoiOGU3NzBkODNkNmQ1MWI3Y2QxZTE0ZTAxOTBhNGZmZTMifQ=="/>
  <p:tag name="KSO_WPP_MARK_KEY" val="45211a28-85e3-4870-8a9d-63667665b30f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WPS 演示</Application>
  <PresentationFormat>自定义</PresentationFormat>
  <Paragraphs>178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黑体</vt:lpstr>
      <vt:lpstr>Times New Roman</vt:lpstr>
      <vt:lpstr>Arial Unicode MS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昆明市西山区自然资源局</dc:title>
  <dc:creator>Administrator</dc:creator>
  <cp:lastModifiedBy>ht706</cp:lastModifiedBy>
  <cp:revision>354</cp:revision>
  <dcterms:created xsi:type="dcterms:W3CDTF">2026-08-31T03:05:00Z</dcterms:created>
  <dcterms:modified xsi:type="dcterms:W3CDTF">2026-08-31T03:05:00Z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2052-11.8.2.12219</vt:lpwstr>
  </property>
  <property fmtid="{D5CDD505-2E9C-101B-9397-08002B2CF9AE}" pid="3" name="ICV">
    <vt:lpwstr>979A740685B24E8E8B8DA7005E33D0E4_13</vt:lpwstr>
  </property>
  <property fmtid="{D5CDD505-2E9C-101B-9397-08002B2CF9AE}" pid="4" name="commondata">
    <vt:lpwstr>eyJoZGlkIjoiNDMzMmU3MGY1ZTUyMzZlZTVmOTNjYmJjY2RlNGM3YTYifQ==</vt:lpwstr>
  </property>
</Properties>
</file>